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62" r:id="rId2"/>
    <p:sldId id="261" r:id="rId3"/>
    <p:sldId id="306" r:id="rId4"/>
    <p:sldId id="314" r:id="rId5"/>
    <p:sldId id="327" r:id="rId6"/>
    <p:sldId id="270" r:id="rId7"/>
    <p:sldId id="273" r:id="rId8"/>
    <p:sldId id="318" r:id="rId9"/>
    <p:sldId id="319" r:id="rId10"/>
    <p:sldId id="326" r:id="rId11"/>
    <p:sldId id="328" r:id="rId12"/>
    <p:sldId id="329" r:id="rId13"/>
    <p:sldId id="330" r:id="rId14"/>
    <p:sldId id="267" r:id="rId15"/>
    <p:sldId id="321" r:id="rId16"/>
    <p:sldId id="322" r:id="rId17"/>
    <p:sldId id="307" r:id="rId18"/>
    <p:sldId id="315" r:id="rId19"/>
    <p:sldId id="268" r:id="rId20"/>
    <p:sldId id="309" r:id="rId21"/>
    <p:sldId id="269" r:id="rId22"/>
    <p:sldId id="313" r:id="rId23"/>
    <p:sldId id="272" r:id="rId24"/>
    <p:sldId id="302" r:id="rId25"/>
    <p:sldId id="316" r:id="rId2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7D3C19-81AD-48C6-8E6D-38FDA5F803E1}" v="9" dt="2023-10-06T15:15:14.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726" autoAdjust="0"/>
  </p:normalViewPr>
  <p:slideViewPr>
    <p:cSldViewPr snapToGrid="0">
      <p:cViewPr varScale="1">
        <p:scale>
          <a:sx n="55" d="100"/>
          <a:sy n="55" d="100"/>
        </p:scale>
        <p:origin x="109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DEN, Lois (HEREFORDSHIRE AND WORCESTERSHIRE HEALTH AND CARE NHS TRUST)" userId="7117d3c5-c510-4f1a-98ab-e7d79ce9d622" providerId="ADAL" clId="{EB7D3C19-81AD-48C6-8E6D-38FDA5F803E1}"/>
    <pc:docChg chg="undo custSel modSld">
      <pc:chgData name="BARDEN, Lois (HEREFORDSHIRE AND WORCESTERSHIRE HEALTH AND CARE NHS TRUST)" userId="7117d3c5-c510-4f1a-98ab-e7d79ce9d622" providerId="ADAL" clId="{EB7D3C19-81AD-48C6-8E6D-38FDA5F803E1}" dt="2023-10-06T15:16:18.055" v="189" actId="14100"/>
      <pc:docMkLst>
        <pc:docMk/>
      </pc:docMkLst>
      <pc:sldChg chg="modSp mod">
        <pc:chgData name="BARDEN, Lois (HEREFORDSHIRE AND WORCESTERSHIRE HEALTH AND CARE NHS TRUST)" userId="7117d3c5-c510-4f1a-98ab-e7d79ce9d622" providerId="ADAL" clId="{EB7D3C19-81AD-48C6-8E6D-38FDA5F803E1}" dt="2023-10-06T14:44:51.642" v="98" actId="20577"/>
        <pc:sldMkLst>
          <pc:docMk/>
          <pc:sldMk cId="3640749055" sldId="261"/>
        </pc:sldMkLst>
        <pc:spChg chg="mod">
          <ac:chgData name="BARDEN, Lois (HEREFORDSHIRE AND WORCESTERSHIRE HEALTH AND CARE NHS TRUST)" userId="7117d3c5-c510-4f1a-98ab-e7d79ce9d622" providerId="ADAL" clId="{EB7D3C19-81AD-48C6-8E6D-38FDA5F803E1}" dt="2023-10-06T14:44:51.642" v="98" actId="20577"/>
          <ac:spMkLst>
            <pc:docMk/>
            <pc:sldMk cId="3640749055" sldId="261"/>
            <ac:spMk id="3" creationId="{C7A568BB-00FD-98EB-BCE7-5CA20579388D}"/>
          </ac:spMkLst>
        </pc:spChg>
      </pc:sldChg>
      <pc:sldChg chg="delSp modSp mod">
        <pc:chgData name="BARDEN, Lois (HEREFORDSHIRE AND WORCESTERSHIRE HEALTH AND CARE NHS TRUST)" userId="7117d3c5-c510-4f1a-98ab-e7d79ce9d622" providerId="ADAL" clId="{EB7D3C19-81AD-48C6-8E6D-38FDA5F803E1}" dt="2023-10-06T14:44:36.315" v="96" actId="20577"/>
        <pc:sldMkLst>
          <pc:docMk/>
          <pc:sldMk cId="3754974084" sldId="262"/>
        </pc:sldMkLst>
        <pc:spChg chg="del">
          <ac:chgData name="BARDEN, Lois (HEREFORDSHIRE AND WORCESTERSHIRE HEALTH AND CARE NHS TRUST)" userId="7117d3c5-c510-4f1a-98ab-e7d79ce9d622" providerId="ADAL" clId="{EB7D3C19-81AD-48C6-8E6D-38FDA5F803E1}" dt="2023-10-06T14:44:30.951" v="85" actId="478"/>
          <ac:spMkLst>
            <pc:docMk/>
            <pc:sldMk cId="3754974084" sldId="262"/>
            <ac:spMk id="15" creationId="{ED632345-B8E4-488C-85D7-A0BF95D92536}"/>
          </ac:spMkLst>
        </pc:spChg>
        <pc:spChg chg="mod">
          <ac:chgData name="BARDEN, Lois (HEREFORDSHIRE AND WORCESTERSHIRE HEALTH AND CARE NHS TRUST)" userId="7117d3c5-c510-4f1a-98ab-e7d79ce9d622" providerId="ADAL" clId="{EB7D3C19-81AD-48C6-8E6D-38FDA5F803E1}" dt="2023-10-06T14:44:36.315" v="96" actId="20577"/>
          <ac:spMkLst>
            <pc:docMk/>
            <pc:sldMk cId="3754974084" sldId="262"/>
            <ac:spMk id="17" creationId="{B1290D38-C73E-4171-BCEE-FF213A41F2BA}"/>
          </ac:spMkLst>
        </pc:spChg>
      </pc:sldChg>
      <pc:sldChg chg="modSp mod">
        <pc:chgData name="BARDEN, Lois (HEREFORDSHIRE AND WORCESTERSHIRE HEALTH AND CARE NHS TRUST)" userId="7117d3c5-c510-4f1a-98ab-e7d79ce9d622" providerId="ADAL" clId="{EB7D3C19-81AD-48C6-8E6D-38FDA5F803E1}" dt="2023-10-03T13:57:11.501" v="83" actId="20577"/>
        <pc:sldMkLst>
          <pc:docMk/>
          <pc:sldMk cId="3195210453" sldId="302"/>
        </pc:sldMkLst>
        <pc:spChg chg="mod">
          <ac:chgData name="BARDEN, Lois (HEREFORDSHIRE AND WORCESTERSHIRE HEALTH AND CARE NHS TRUST)" userId="7117d3c5-c510-4f1a-98ab-e7d79ce9d622" providerId="ADAL" clId="{EB7D3C19-81AD-48C6-8E6D-38FDA5F803E1}" dt="2023-10-03T13:57:11.501" v="83" actId="20577"/>
          <ac:spMkLst>
            <pc:docMk/>
            <pc:sldMk cId="3195210453" sldId="302"/>
            <ac:spMk id="3" creationId="{9B6750A9-7393-ACAA-1D96-1D3E15E31C97}"/>
          </ac:spMkLst>
        </pc:spChg>
      </pc:sldChg>
      <pc:sldChg chg="addSp delSp modSp mod">
        <pc:chgData name="BARDEN, Lois (HEREFORDSHIRE AND WORCESTERSHIRE HEALTH AND CARE NHS TRUST)" userId="7117d3c5-c510-4f1a-98ab-e7d79ce9d622" providerId="ADAL" clId="{EB7D3C19-81AD-48C6-8E6D-38FDA5F803E1}" dt="2023-10-06T14:58:38.273" v="115" actId="1076"/>
        <pc:sldMkLst>
          <pc:docMk/>
          <pc:sldMk cId="1098420951" sldId="306"/>
        </pc:sldMkLst>
        <pc:spChg chg="mod">
          <ac:chgData name="BARDEN, Lois (HEREFORDSHIRE AND WORCESTERSHIRE HEALTH AND CARE NHS TRUST)" userId="7117d3c5-c510-4f1a-98ab-e7d79ce9d622" providerId="ADAL" clId="{EB7D3C19-81AD-48C6-8E6D-38FDA5F803E1}" dt="2023-10-06T14:57:03.634" v="103" actId="1076"/>
          <ac:spMkLst>
            <pc:docMk/>
            <pc:sldMk cId="1098420951" sldId="306"/>
            <ac:spMk id="2" creationId="{B289547E-5432-6D3D-9770-0B47D8F8BB47}"/>
          </ac:spMkLst>
        </pc:spChg>
        <pc:spChg chg="mod">
          <ac:chgData name="BARDEN, Lois (HEREFORDSHIRE AND WORCESTERSHIRE HEALTH AND CARE NHS TRUST)" userId="7117d3c5-c510-4f1a-98ab-e7d79ce9d622" providerId="ADAL" clId="{EB7D3C19-81AD-48C6-8E6D-38FDA5F803E1}" dt="2023-10-06T14:58:38.273" v="115" actId="1076"/>
          <ac:spMkLst>
            <pc:docMk/>
            <pc:sldMk cId="1098420951" sldId="306"/>
            <ac:spMk id="3" creationId="{9A4402A6-454E-2B10-D0DF-AFA41816456C}"/>
          </ac:spMkLst>
        </pc:spChg>
        <pc:spChg chg="del mod">
          <ac:chgData name="BARDEN, Lois (HEREFORDSHIRE AND WORCESTERSHIRE HEALTH AND CARE NHS TRUST)" userId="7117d3c5-c510-4f1a-98ab-e7d79ce9d622" providerId="ADAL" clId="{EB7D3C19-81AD-48C6-8E6D-38FDA5F803E1}" dt="2023-10-06T14:58:20.854" v="108" actId="478"/>
          <ac:spMkLst>
            <pc:docMk/>
            <pc:sldMk cId="1098420951" sldId="306"/>
            <ac:spMk id="4" creationId="{F235E5D9-D86B-739E-0D5B-FB6314808DAB}"/>
          </ac:spMkLst>
        </pc:spChg>
        <pc:spChg chg="del mod">
          <ac:chgData name="BARDEN, Lois (HEREFORDSHIRE AND WORCESTERSHIRE HEALTH AND CARE NHS TRUST)" userId="7117d3c5-c510-4f1a-98ab-e7d79ce9d622" providerId="ADAL" clId="{EB7D3C19-81AD-48C6-8E6D-38FDA5F803E1}" dt="2023-10-06T14:58:18.659" v="107" actId="478"/>
          <ac:spMkLst>
            <pc:docMk/>
            <pc:sldMk cId="1098420951" sldId="306"/>
            <ac:spMk id="7" creationId="{BB3E1FFB-E70C-3B60-2C82-0D079359213B}"/>
          </ac:spMkLst>
        </pc:spChg>
        <pc:spChg chg="add del mod">
          <ac:chgData name="BARDEN, Lois (HEREFORDSHIRE AND WORCESTERSHIRE HEALTH AND CARE NHS TRUST)" userId="7117d3c5-c510-4f1a-98ab-e7d79ce9d622" providerId="ADAL" clId="{EB7D3C19-81AD-48C6-8E6D-38FDA5F803E1}" dt="2023-10-06T14:58:22.777" v="109" actId="478"/>
          <ac:spMkLst>
            <pc:docMk/>
            <pc:sldMk cId="1098420951" sldId="306"/>
            <ac:spMk id="8" creationId="{D30CF3FF-9F33-B37D-42D9-448906228E75}"/>
          </ac:spMkLst>
        </pc:spChg>
        <pc:picChg chg="mod">
          <ac:chgData name="BARDEN, Lois (HEREFORDSHIRE AND WORCESTERSHIRE HEALTH AND CARE NHS TRUST)" userId="7117d3c5-c510-4f1a-98ab-e7d79ce9d622" providerId="ADAL" clId="{EB7D3C19-81AD-48C6-8E6D-38FDA5F803E1}" dt="2023-10-06T14:56:59.645" v="102" actId="14100"/>
          <ac:picMkLst>
            <pc:docMk/>
            <pc:sldMk cId="1098420951" sldId="306"/>
            <ac:picMk id="6" creationId="{FE61482F-85AC-B1D4-7D91-02EF183A04C1}"/>
          </ac:picMkLst>
        </pc:picChg>
      </pc:sldChg>
      <pc:sldChg chg="delSp modSp mod">
        <pc:chgData name="BARDEN, Lois (HEREFORDSHIRE AND WORCESTERSHIRE HEALTH AND CARE NHS TRUST)" userId="7117d3c5-c510-4f1a-98ab-e7d79ce9d622" providerId="ADAL" clId="{EB7D3C19-81AD-48C6-8E6D-38FDA5F803E1}" dt="2023-10-03T13:56:41.013" v="56" actId="1076"/>
        <pc:sldMkLst>
          <pc:docMk/>
          <pc:sldMk cId="998243753" sldId="313"/>
        </pc:sldMkLst>
        <pc:spChg chg="mod">
          <ac:chgData name="BARDEN, Lois (HEREFORDSHIRE AND WORCESTERSHIRE HEALTH AND CARE NHS TRUST)" userId="7117d3c5-c510-4f1a-98ab-e7d79ce9d622" providerId="ADAL" clId="{EB7D3C19-81AD-48C6-8E6D-38FDA5F803E1}" dt="2023-10-03T13:56:39.080" v="55" actId="1076"/>
          <ac:spMkLst>
            <pc:docMk/>
            <pc:sldMk cId="998243753" sldId="313"/>
            <ac:spMk id="2" creationId="{63BCD8D0-E956-D183-8352-9131C88D8495}"/>
          </ac:spMkLst>
        </pc:spChg>
        <pc:spChg chg="del">
          <ac:chgData name="BARDEN, Lois (HEREFORDSHIRE AND WORCESTERSHIRE HEALTH AND CARE NHS TRUST)" userId="7117d3c5-c510-4f1a-98ab-e7d79ce9d622" providerId="ADAL" clId="{EB7D3C19-81AD-48C6-8E6D-38FDA5F803E1}" dt="2023-10-03T13:56:34.728" v="54" actId="478"/>
          <ac:spMkLst>
            <pc:docMk/>
            <pc:sldMk cId="998243753" sldId="313"/>
            <ac:spMk id="3" creationId="{401954B8-9471-27F4-746D-A7A957F385EA}"/>
          </ac:spMkLst>
        </pc:spChg>
        <pc:spChg chg="del mod">
          <ac:chgData name="BARDEN, Lois (HEREFORDSHIRE AND WORCESTERSHIRE HEALTH AND CARE NHS TRUST)" userId="7117d3c5-c510-4f1a-98ab-e7d79ce9d622" providerId="ADAL" clId="{EB7D3C19-81AD-48C6-8E6D-38FDA5F803E1}" dt="2023-10-03T13:56:31.846" v="53" actId="478"/>
          <ac:spMkLst>
            <pc:docMk/>
            <pc:sldMk cId="998243753" sldId="313"/>
            <ac:spMk id="4" creationId="{972BC847-BC19-086A-976F-28B46B4EA27D}"/>
          </ac:spMkLst>
        </pc:spChg>
        <pc:picChg chg="mod">
          <ac:chgData name="BARDEN, Lois (HEREFORDSHIRE AND WORCESTERSHIRE HEALTH AND CARE NHS TRUST)" userId="7117d3c5-c510-4f1a-98ab-e7d79ce9d622" providerId="ADAL" clId="{EB7D3C19-81AD-48C6-8E6D-38FDA5F803E1}" dt="2023-10-03T13:56:41.013" v="56" actId="1076"/>
          <ac:picMkLst>
            <pc:docMk/>
            <pc:sldMk cId="998243753" sldId="313"/>
            <ac:picMk id="1026" creationId="{D83C558E-53F6-D33D-C70F-48ACE9AFB5ED}"/>
          </ac:picMkLst>
        </pc:picChg>
      </pc:sldChg>
      <pc:sldChg chg="delSp modSp mod">
        <pc:chgData name="BARDEN, Lois (HEREFORDSHIRE AND WORCESTERSHIRE HEALTH AND CARE NHS TRUST)" userId="7117d3c5-c510-4f1a-98ab-e7d79ce9d622" providerId="ADAL" clId="{EB7D3C19-81AD-48C6-8E6D-38FDA5F803E1}" dt="2023-10-06T15:00:52.385" v="134" actId="27636"/>
        <pc:sldMkLst>
          <pc:docMk/>
          <pc:sldMk cId="1010250180" sldId="314"/>
        </pc:sldMkLst>
        <pc:spChg chg="mod">
          <ac:chgData name="BARDEN, Lois (HEREFORDSHIRE AND WORCESTERSHIRE HEALTH AND CARE NHS TRUST)" userId="7117d3c5-c510-4f1a-98ab-e7d79ce9d622" providerId="ADAL" clId="{EB7D3C19-81AD-48C6-8E6D-38FDA5F803E1}" dt="2023-10-06T15:00:52.385" v="134" actId="27636"/>
          <ac:spMkLst>
            <pc:docMk/>
            <pc:sldMk cId="1010250180" sldId="314"/>
            <ac:spMk id="3" creationId="{41677E9C-C215-71AA-E6DC-4786E18AEB33}"/>
          </ac:spMkLst>
        </pc:spChg>
        <pc:spChg chg="mod">
          <ac:chgData name="BARDEN, Lois (HEREFORDSHIRE AND WORCESTERSHIRE HEALTH AND CARE NHS TRUST)" userId="7117d3c5-c510-4f1a-98ab-e7d79ce9d622" providerId="ADAL" clId="{EB7D3C19-81AD-48C6-8E6D-38FDA5F803E1}" dt="2023-10-06T15:00:32.200" v="120" actId="14100"/>
          <ac:spMkLst>
            <pc:docMk/>
            <pc:sldMk cId="1010250180" sldId="314"/>
            <ac:spMk id="6" creationId="{BEA9BFC9-62AB-1D8A-479D-24170DEC51FA}"/>
          </ac:spMkLst>
        </pc:spChg>
        <pc:spChg chg="del">
          <ac:chgData name="BARDEN, Lois (HEREFORDSHIRE AND WORCESTERSHIRE HEALTH AND CARE NHS TRUST)" userId="7117d3c5-c510-4f1a-98ab-e7d79ce9d622" providerId="ADAL" clId="{EB7D3C19-81AD-48C6-8E6D-38FDA5F803E1}" dt="2023-10-03T13:41:50.067" v="1" actId="478"/>
          <ac:spMkLst>
            <pc:docMk/>
            <pc:sldMk cId="1010250180" sldId="314"/>
            <ac:spMk id="10" creationId="{46177CA7-948D-1568-A540-BBF41A808E1C}"/>
          </ac:spMkLst>
        </pc:spChg>
        <pc:spChg chg="del">
          <ac:chgData name="BARDEN, Lois (HEREFORDSHIRE AND WORCESTERSHIRE HEALTH AND CARE NHS TRUST)" userId="7117d3c5-c510-4f1a-98ab-e7d79ce9d622" providerId="ADAL" clId="{EB7D3C19-81AD-48C6-8E6D-38FDA5F803E1}" dt="2023-10-03T13:41:46.313" v="0" actId="478"/>
          <ac:spMkLst>
            <pc:docMk/>
            <pc:sldMk cId="1010250180" sldId="314"/>
            <ac:spMk id="12" creationId="{CF7747FB-5CFE-8F79-0BEB-E122E603CE46}"/>
          </ac:spMkLst>
        </pc:spChg>
        <pc:picChg chg="mod modCrop">
          <ac:chgData name="BARDEN, Lois (HEREFORDSHIRE AND WORCESTERSHIRE HEALTH AND CARE NHS TRUST)" userId="7117d3c5-c510-4f1a-98ab-e7d79ce9d622" providerId="ADAL" clId="{EB7D3C19-81AD-48C6-8E6D-38FDA5F803E1}" dt="2023-10-06T15:00:26.968" v="119" actId="1076"/>
          <ac:picMkLst>
            <pc:docMk/>
            <pc:sldMk cId="1010250180" sldId="314"/>
            <ac:picMk id="5" creationId="{3D7D37C4-BA42-46AB-0659-5BE703FD7F36}"/>
          </ac:picMkLst>
        </pc:picChg>
      </pc:sldChg>
      <pc:sldChg chg="modSp mod">
        <pc:chgData name="BARDEN, Lois (HEREFORDSHIRE AND WORCESTERSHIRE HEALTH AND CARE NHS TRUST)" userId="7117d3c5-c510-4f1a-98ab-e7d79ce9d622" providerId="ADAL" clId="{EB7D3C19-81AD-48C6-8E6D-38FDA5F803E1}" dt="2023-10-06T15:16:18.055" v="189" actId="14100"/>
        <pc:sldMkLst>
          <pc:docMk/>
          <pc:sldMk cId="3903233446" sldId="316"/>
        </pc:sldMkLst>
        <pc:spChg chg="mod">
          <ac:chgData name="BARDEN, Lois (HEREFORDSHIRE AND WORCESTERSHIRE HEALTH AND CARE NHS TRUST)" userId="7117d3c5-c510-4f1a-98ab-e7d79ce9d622" providerId="ADAL" clId="{EB7D3C19-81AD-48C6-8E6D-38FDA5F803E1}" dt="2023-10-03T13:57:21.124" v="84" actId="20577"/>
          <ac:spMkLst>
            <pc:docMk/>
            <pc:sldMk cId="3903233446" sldId="316"/>
            <ac:spMk id="2" creationId="{8A385A1F-18D2-F1D9-906D-BA7AF9C961D7}"/>
          </ac:spMkLst>
        </pc:spChg>
        <pc:spChg chg="mod">
          <ac:chgData name="BARDEN, Lois (HEREFORDSHIRE AND WORCESTERSHIRE HEALTH AND CARE NHS TRUST)" userId="7117d3c5-c510-4f1a-98ab-e7d79ce9d622" providerId="ADAL" clId="{EB7D3C19-81AD-48C6-8E6D-38FDA5F803E1}" dt="2023-10-06T15:16:14.736" v="188" actId="1076"/>
          <ac:spMkLst>
            <pc:docMk/>
            <pc:sldMk cId="3903233446" sldId="316"/>
            <ac:spMk id="4" creationId="{DFB4359D-AB64-96CA-E8E0-736FFCA4142C}"/>
          </ac:spMkLst>
        </pc:spChg>
        <pc:spChg chg="mod">
          <ac:chgData name="BARDEN, Lois (HEREFORDSHIRE AND WORCESTERSHIRE HEALTH AND CARE NHS TRUST)" userId="7117d3c5-c510-4f1a-98ab-e7d79ce9d622" providerId="ADAL" clId="{EB7D3C19-81AD-48C6-8E6D-38FDA5F803E1}" dt="2023-10-06T15:16:18.055" v="189" actId="14100"/>
          <ac:spMkLst>
            <pc:docMk/>
            <pc:sldMk cId="3903233446" sldId="316"/>
            <ac:spMk id="5" creationId="{6F7D45D2-708A-878C-42BC-26948277EC4F}"/>
          </ac:spMkLst>
        </pc:spChg>
      </pc:sldChg>
      <pc:sldChg chg="modSp mod">
        <pc:chgData name="BARDEN, Lois (HEREFORDSHIRE AND WORCESTERSHIRE HEALTH AND CARE NHS TRUST)" userId="7117d3c5-c510-4f1a-98ab-e7d79ce9d622" providerId="ADAL" clId="{EB7D3C19-81AD-48C6-8E6D-38FDA5F803E1}" dt="2023-10-06T15:02:18.857" v="143" actId="1076"/>
        <pc:sldMkLst>
          <pc:docMk/>
          <pc:sldMk cId="3297354004" sldId="318"/>
        </pc:sldMkLst>
        <pc:spChg chg="mod">
          <ac:chgData name="BARDEN, Lois (HEREFORDSHIRE AND WORCESTERSHIRE HEALTH AND CARE NHS TRUST)" userId="7117d3c5-c510-4f1a-98ab-e7d79ce9d622" providerId="ADAL" clId="{EB7D3C19-81AD-48C6-8E6D-38FDA5F803E1}" dt="2023-10-06T15:02:09.180" v="140" actId="1076"/>
          <ac:spMkLst>
            <pc:docMk/>
            <pc:sldMk cId="3297354004" sldId="318"/>
            <ac:spMk id="2" creationId="{963C925B-940D-AD83-78C2-EBBD803271B5}"/>
          </ac:spMkLst>
        </pc:spChg>
        <pc:spChg chg="mod">
          <ac:chgData name="BARDEN, Lois (HEREFORDSHIRE AND WORCESTERSHIRE HEALTH AND CARE NHS TRUST)" userId="7117d3c5-c510-4f1a-98ab-e7d79ce9d622" providerId="ADAL" clId="{EB7D3C19-81AD-48C6-8E6D-38FDA5F803E1}" dt="2023-10-06T15:02:14.356" v="142" actId="1076"/>
          <ac:spMkLst>
            <pc:docMk/>
            <pc:sldMk cId="3297354004" sldId="318"/>
            <ac:spMk id="3" creationId="{A21DD4A2-3459-9260-A400-FAC90EE8A0EE}"/>
          </ac:spMkLst>
        </pc:spChg>
        <pc:spChg chg="mod">
          <ac:chgData name="BARDEN, Lois (HEREFORDSHIRE AND WORCESTERSHIRE HEALTH AND CARE NHS TRUST)" userId="7117d3c5-c510-4f1a-98ab-e7d79ce9d622" providerId="ADAL" clId="{EB7D3C19-81AD-48C6-8E6D-38FDA5F803E1}" dt="2023-10-06T15:02:11.555" v="141" actId="1076"/>
          <ac:spMkLst>
            <pc:docMk/>
            <pc:sldMk cId="3297354004" sldId="318"/>
            <ac:spMk id="4" creationId="{18602CEC-444B-0C54-E314-29A1ADBBB3FE}"/>
          </ac:spMkLst>
        </pc:spChg>
        <pc:spChg chg="mod">
          <ac:chgData name="BARDEN, Lois (HEREFORDSHIRE AND WORCESTERSHIRE HEALTH AND CARE NHS TRUST)" userId="7117d3c5-c510-4f1a-98ab-e7d79ce9d622" providerId="ADAL" clId="{EB7D3C19-81AD-48C6-8E6D-38FDA5F803E1}" dt="2023-10-06T15:02:18.857" v="143" actId="1076"/>
          <ac:spMkLst>
            <pc:docMk/>
            <pc:sldMk cId="3297354004" sldId="318"/>
            <ac:spMk id="7" creationId="{C9C44A17-8B46-F751-CE27-EF80EBCB9394}"/>
          </ac:spMkLst>
        </pc:spChg>
        <pc:picChg chg="mod">
          <ac:chgData name="BARDEN, Lois (HEREFORDSHIRE AND WORCESTERSHIRE HEALTH AND CARE NHS TRUST)" userId="7117d3c5-c510-4f1a-98ab-e7d79ce9d622" providerId="ADAL" clId="{EB7D3C19-81AD-48C6-8E6D-38FDA5F803E1}" dt="2023-10-06T15:01:45.613" v="135" actId="14100"/>
          <ac:picMkLst>
            <pc:docMk/>
            <pc:sldMk cId="3297354004" sldId="318"/>
            <ac:picMk id="9" creationId="{9ADA1573-235C-C743-AF10-2E3FC17359D5}"/>
          </ac:picMkLst>
        </pc:picChg>
      </pc:sldChg>
      <pc:sldChg chg="modSp mod">
        <pc:chgData name="BARDEN, Lois (HEREFORDSHIRE AND WORCESTERSHIRE HEALTH AND CARE NHS TRUST)" userId="7117d3c5-c510-4f1a-98ab-e7d79ce9d622" providerId="ADAL" clId="{EB7D3C19-81AD-48C6-8E6D-38FDA5F803E1}" dt="2023-10-06T15:13:49.514" v="159" actId="2711"/>
        <pc:sldMkLst>
          <pc:docMk/>
          <pc:sldMk cId="1474189078" sldId="319"/>
        </pc:sldMkLst>
        <pc:spChg chg="mod">
          <ac:chgData name="BARDEN, Lois (HEREFORDSHIRE AND WORCESTERSHIRE HEALTH AND CARE NHS TRUST)" userId="7117d3c5-c510-4f1a-98ab-e7d79ce9d622" providerId="ADAL" clId="{EB7D3C19-81AD-48C6-8E6D-38FDA5F803E1}" dt="2023-10-06T15:13:49.514" v="159" actId="2711"/>
          <ac:spMkLst>
            <pc:docMk/>
            <pc:sldMk cId="1474189078" sldId="319"/>
            <ac:spMk id="2" creationId="{0535980D-8B14-CFE8-2928-DB3309A18196}"/>
          </ac:spMkLst>
        </pc:spChg>
        <pc:picChg chg="mod">
          <ac:chgData name="BARDEN, Lois (HEREFORDSHIRE AND WORCESTERSHIRE HEALTH AND CARE NHS TRUST)" userId="7117d3c5-c510-4f1a-98ab-e7d79ce9d622" providerId="ADAL" clId="{EB7D3C19-81AD-48C6-8E6D-38FDA5F803E1}" dt="2023-10-06T15:13:09.857" v="146" actId="14100"/>
          <ac:picMkLst>
            <pc:docMk/>
            <pc:sldMk cId="1474189078" sldId="319"/>
            <ac:picMk id="5" creationId="{83CFDD7B-5001-78F0-CCE8-62489D1DAD99}"/>
          </ac:picMkLst>
        </pc:picChg>
      </pc:sldChg>
      <pc:sldChg chg="addSp delSp modSp mod">
        <pc:chgData name="BARDEN, Lois (HEREFORDSHIRE AND WORCESTERSHIRE HEALTH AND CARE NHS TRUST)" userId="7117d3c5-c510-4f1a-98ab-e7d79ce9d622" providerId="ADAL" clId="{EB7D3C19-81AD-48C6-8E6D-38FDA5F803E1}" dt="2023-10-03T13:49:08.905" v="21" actId="14100"/>
        <pc:sldMkLst>
          <pc:docMk/>
          <pc:sldMk cId="1975508936" sldId="321"/>
        </pc:sldMkLst>
        <pc:spChg chg="mod">
          <ac:chgData name="BARDEN, Lois (HEREFORDSHIRE AND WORCESTERSHIRE HEALTH AND CARE NHS TRUST)" userId="7117d3c5-c510-4f1a-98ab-e7d79ce9d622" providerId="ADAL" clId="{EB7D3C19-81AD-48C6-8E6D-38FDA5F803E1}" dt="2023-10-03T13:49:05.985" v="20" actId="14100"/>
          <ac:spMkLst>
            <pc:docMk/>
            <pc:sldMk cId="1975508936" sldId="321"/>
            <ac:spMk id="2" creationId="{2263C0C6-452A-5FA0-7851-17694ADA929E}"/>
          </ac:spMkLst>
        </pc:spChg>
        <pc:spChg chg="mod">
          <ac:chgData name="BARDEN, Lois (HEREFORDSHIRE AND WORCESTERSHIRE HEALTH AND CARE NHS TRUST)" userId="7117d3c5-c510-4f1a-98ab-e7d79ce9d622" providerId="ADAL" clId="{EB7D3C19-81AD-48C6-8E6D-38FDA5F803E1}" dt="2023-10-03T13:49:08.905" v="21" actId="14100"/>
          <ac:spMkLst>
            <pc:docMk/>
            <pc:sldMk cId="1975508936" sldId="321"/>
            <ac:spMk id="3" creationId="{36143CC9-C0A5-E651-C0D1-22068E2A2110}"/>
          </ac:spMkLst>
        </pc:spChg>
        <pc:spChg chg="add del mod">
          <ac:chgData name="BARDEN, Lois (HEREFORDSHIRE AND WORCESTERSHIRE HEALTH AND CARE NHS TRUST)" userId="7117d3c5-c510-4f1a-98ab-e7d79ce9d622" providerId="ADAL" clId="{EB7D3C19-81AD-48C6-8E6D-38FDA5F803E1}" dt="2023-10-03T13:48:46.253" v="15" actId="478"/>
          <ac:spMkLst>
            <pc:docMk/>
            <pc:sldMk cId="1975508936" sldId="321"/>
            <ac:spMk id="7" creationId="{214A7889-5DDA-ED4C-4C55-122B4D23EC48}"/>
          </ac:spMkLst>
        </pc:spChg>
        <pc:picChg chg="mod">
          <ac:chgData name="BARDEN, Lois (HEREFORDSHIRE AND WORCESTERSHIRE HEALTH AND CARE NHS TRUST)" userId="7117d3c5-c510-4f1a-98ab-e7d79ce9d622" providerId="ADAL" clId="{EB7D3C19-81AD-48C6-8E6D-38FDA5F803E1}" dt="2023-10-03T13:48:49.952" v="16" actId="1076"/>
          <ac:picMkLst>
            <pc:docMk/>
            <pc:sldMk cId="1975508936" sldId="321"/>
            <ac:picMk id="4" creationId="{3357B839-A78C-FC03-3482-F5E4E6D21571}"/>
          </ac:picMkLst>
        </pc:picChg>
        <pc:picChg chg="del">
          <ac:chgData name="BARDEN, Lois (HEREFORDSHIRE AND WORCESTERSHIRE HEALTH AND CARE NHS TRUST)" userId="7117d3c5-c510-4f1a-98ab-e7d79ce9d622" providerId="ADAL" clId="{EB7D3C19-81AD-48C6-8E6D-38FDA5F803E1}" dt="2023-10-03T13:48:33.531" v="14" actId="478"/>
          <ac:picMkLst>
            <pc:docMk/>
            <pc:sldMk cId="1975508936" sldId="321"/>
            <ac:picMk id="5" creationId="{7A9910CF-FDC6-556F-3A89-2A47AF7F0FEA}"/>
          </ac:picMkLst>
        </pc:picChg>
      </pc:sldChg>
      <pc:sldChg chg="modNotesTx">
        <pc:chgData name="BARDEN, Lois (HEREFORDSHIRE AND WORCESTERSHIRE HEALTH AND CARE NHS TRUST)" userId="7117d3c5-c510-4f1a-98ab-e7d79ce9d622" providerId="ADAL" clId="{EB7D3C19-81AD-48C6-8E6D-38FDA5F803E1}" dt="2023-10-03T13:50:14.835" v="51" actId="20577"/>
        <pc:sldMkLst>
          <pc:docMk/>
          <pc:sldMk cId="0" sldId="322"/>
        </pc:sldMkLst>
      </pc:sldChg>
      <pc:sldChg chg="addSp delSp modSp mod delAnim">
        <pc:chgData name="BARDEN, Lois (HEREFORDSHIRE AND WORCESTERSHIRE HEALTH AND CARE NHS TRUST)" userId="7117d3c5-c510-4f1a-98ab-e7d79ce9d622" providerId="ADAL" clId="{EB7D3C19-81AD-48C6-8E6D-38FDA5F803E1}" dt="2023-10-06T15:14:39.032" v="175" actId="1076"/>
        <pc:sldMkLst>
          <pc:docMk/>
          <pc:sldMk cId="4155607152" sldId="328"/>
        </pc:sldMkLst>
        <pc:spChg chg="mod">
          <ac:chgData name="BARDEN, Lois (HEREFORDSHIRE AND WORCESTERSHIRE HEALTH AND CARE NHS TRUST)" userId="7117d3c5-c510-4f1a-98ab-e7d79ce9d622" providerId="ADAL" clId="{EB7D3C19-81AD-48C6-8E6D-38FDA5F803E1}" dt="2023-10-06T15:14:28.805" v="168" actId="1076"/>
          <ac:spMkLst>
            <pc:docMk/>
            <pc:sldMk cId="4155607152" sldId="328"/>
            <ac:spMk id="2" creationId="{49A99C43-AE17-6B8E-7AB5-C6387901621A}"/>
          </ac:spMkLst>
        </pc:spChg>
        <pc:spChg chg="del">
          <ac:chgData name="BARDEN, Lois (HEREFORDSHIRE AND WORCESTERSHIRE HEALTH AND CARE NHS TRUST)" userId="7117d3c5-c510-4f1a-98ab-e7d79ce9d622" providerId="ADAL" clId="{EB7D3C19-81AD-48C6-8E6D-38FDA5F803E1}" dt="2023-10-06T15:14:11.230" v="162" actId="478"/>
          <ac:spMkLst>
            <pc:docMk/>
            <pc:sldMk cId="4155607152" sldId="328"/>
            <ac:spMk id="3" creationId="{86AC3189-1334-4EA9-11B9-01E9E2A8D593}"/>
          </ac:spMkLst>
        </pc:spChg>
        <pc:spChg chg="mod">
          <ac:chgData name="BARDEN, Lois (HEREFORDSHIRE AND WORCESTERSHIRE HEALTH AND CARE NHS TRUST)" userId="7117d3c5-c510-4f1a-98ab-e7d79ce9d622" providerId="ADAL" clId="{EB7D3C19-81AD-48C6-8E6D-38FDA5F803E1}" dt="2023-10-06T15:14:39.032" v="175" actId="1076"/>
          <ac:spMkLst>
            <pc:docMk/>
            <pc:sldMk cId="4155607152" sldId="328"/>
            <ac:spMk id="4" creationId="{B5111023-AEE0-448C-9898-4FEABA6E788A}"/>
          </ac:spMkLst>
        </pc:spChg>
        <pc:spChg chg="del">
          <ac:chgData name="BARDEN, Lois (HEREFORDSHIRE AND WORCESTERSHIRE HEALTH AND CARE NHS TRUST)" userId="7117d3c5-c510-4f1a-98ab-e7d79ce9d622" providerId="ADAL" clId="{EB7D3C19-81AD-48C6-8E6D-38FDA5F803E1}" dt="2023-10-06T15:14:08.660" v="161" actId="478"/>
          <ac:spMkLst>
            <pc:docMk/>
            <pc:sldMk cId="4155607152" sldId="328"/>
            <ac:spMk id="5" creationId="{3A3CD24D-EA12-6E6D-BDF7-EF5CA346325D}"/>
          </ac:spMkLst>
        </pc:spChg>
        <pc:spChg chg="add del mod">
          <ac:chgData name="BARDEN, Lois (HEREFORDSHIRE AND WORCESTERSHIRE HEALTH AND CARE NHS TRUST)" userId="7117d3c5-c510-4f1a-98ab-e7d79ce9d622" providerId="ADAL" clId="{EB7D3C19-81AD-48C6-8E6D-38FDA5F803E1}" dt="2023-10-06T15:14:16.684" v="164" actId="478"/>
          <ac:spMkLst>
            <pc:docMk/>
            <pc:sldMk cId="4155607152" sldId="328"/>
            <ac:spMk id="8" creationId="{822B588C-88AB-AC6A-74DA-092542511BA1}"/>
          </ac:spMkLst>
        </pc:spChg>
        <pc:picChg chg="del">
          <ac:chgData name="BARDEN, Lois (HEREFORDSHIRE AND WORCESTERSHIRE HEALTH AND CARE NHS TRUST)" userId="7117d3c5-c510-4f1a-98ab-e7d79ce9d622" providerId="ADAL" clId="{EB7D3C19-81AD-48C6-8E6D-38FDA5F803E1}" dt="2023-10-06T15:14:06.305" v="160" actId="478"/>
          <ac:picMkLst>
            <pc:docMk/>
            <pc:sldMk cId="4155607152" sldId="328"/>
            <ac:picMk id="6" creationId="{F3CAE156-FA58-AE29-5A69-FC01F52B8B87}"/>
          </ac:picMkLst>
        </pc:picChg>
      </pc:sldChg>
      <pc:sldChg chg="addSp delSp modSp mod delAnim">
        <pc:chgData name="BARDEN, Lois (HEREFORDSHIRE AND WORCESTERSHIRE HEALTH AND CARE NHS TRUST)" userId="7117d3c5-c510-4f1a-98ab-e7d79ce9d622" providerId="ADAL" clId="{EB7D3C19-81AD-48C6-8E6D-38FDA5F803E1}" dt="2023-10-03T13:46:22.243" v="8" actId="1076"/>
        <pc:sldMkLst>
          <pc:docMk/>
          <pc:sldMk cId="2911240900" sldId="329"/>
        </pc:sldMkLst>
        <pc:spChg chg="del mod">
          <ac:chgData name="BARDEN, Lois (HEREFORDSHIRE AND WORCESTERSHIRE HEALTH AND CARE NHS TRUST)" userId="7117d3c5-c510-4f1a-98ab-e7d79ce9d622" providerId="ADAL" clId="{EB7D3C19-81AD-48C6-8E6D-38FDA5F803E1}" dt="2023-10-03T13:46:10.151" v="4" actId="478"/>
          <ac:spMkLst>
            <pc:docMk/>
            <pc:sldMk cId="2911240900" sldId="329"/>
            <ac:spMk id="5" creationId="{9213DF15-B364-EF9B-04C0-90F670AA3573}"/>
          </ac:spMkLst>
        </pc:spChg>
        <pc:spChg chg="add del mod">
          <ac:chgData name="BARDEN, Lois (HEREFORDSHIRE AND WORCESTERSHIRE HEALTH AND CARE NHS TRUST)" userId="7117d3c5-c510-4f1a-98ab-e7d79ce9d622" providerId="ADAL" clId="{EB7D3C19-81AD-48C6-8E6D-38FDA5F803E1}" dt="2023-10-03T13:46:13.318" v="5" actId="478"/>
          <ac:spMkLst>
            <pc:docMk/>
            <pc:sldMk cId="2911240900" sldId="329"/>
            <ac:spMk id="6" creationId="{A7B3FD9F-0836-8B3B-54A3-1EDAB78B4277}"/>
          </ac:spMkLst>
        </pc:spChg>
        <pc:picChg chg="del">
          <ac:chgData name="BARDEN, Lois (HEREFORDSHIRE AND WORCESTERSHIRE HEALTH AND CARE NHS TRUST)" userId="7117d3c5-c510-4f1a-98ab-e7d79ce9d622" providerId="ADAL" clId="{EB7D3C19-81AD-48C6-8E6D-38FDA5F803E1}" dt="2023-10-03T13:46:02.749" v="2" actId="478"/>
          <ac:picMkLst>
            <pc:docMk/>
            <pc:sldMk cId="2911240900" sldId="329"/>
            <ac:picMk id="3" creationId="{AFD865B5-D7A4-5B56-CDEB-9A9F6B1BAB2F}"/>
          </ac:picMkLst>
        </pc:picChg>
        <pc:picChg chg="mod">
          <ac:chgData name="BARDEN, Lois (HEREFORDSHIRE AND WORCESTERSHIRE HEALTH AND CARE NHS TRUST)" userId="7117d3c5-c510-4f1a-98ab-e7d79ce9d622" providerId="ADAL" clId="{EB7D3C19-81AD-48C6-8E6D-38FDA5F803E1}" dt="2023-10-03T13:46:22.243" v="8" actId="1076"/>
          <ac:picMkLst>
            <pc:docMk/>
            <pc:sldMk cId="2911240900" sldId="329"/>
            <ac:picMk id="7" creationId="{B272096C-F19A-592B-A284-1C848DCC70F2}"/>
          </ac:picMkLst>
        </pc:picChg>
      </pc:sldChg>
      <pc:sldChg chg="addSp delSp modSp mod delAnim">
        <pc:chgData name="BARDEN, Lois (HEREFORDSHIRE AND WORCESTERSHIRE HEALTH AND CARE NHS TRUST)" userId="7117d3c5-c510-4f1a-98ab-e7d79ce9d622" providerId="ADAL" clId="{EB7D3C19-81AD-48C6-8E6D-38FDA5F803E1}" dt="2023-10-06T15:15:17.907" v="185" actId="1076"/>
        <pc:sldMkLst>
          <pc:docMk/>
          <pc:sldMk cId="1670115175" sldId="330"/>
        </pc:sldMkLst>
        <pc:spChg chg="del">
          <ac:chgData name="BARDEN, Lois (HEREFORDSHIRE AND WORCESTERSHIRE HEALTH AND CARE NHS TRUST)" userId="7117d3c5-c510-4f1a-98ab-e7d79ce9d622" providerId="ADAL" clId="{EB7D3C19-81AD-48C6-8E6D-38FDA5F803E1}" dt="2023-10-03T13:46:32.057" v="10" actId="478"/>
          <ac:spMkLst>
            <pc:docMk/>
            <pc:sldMk cId="1670115175" sldId="330"/>
            <ac:spMk id="4" creationId="{AE142171-E413-68B1-DB11-7A19E93BA2DA}"/>
          </ac:spMkLst>
        </pc:spChg>
        <pc:spChg chg="add del mod">
          <ac:chgData name="BARDEN, Lois (HEREFORDSHIRE AND WORCESTERSHIRE HEALTH AND CARE NHS TRUST)" userId="7117d3c5-c510-4f1a-98ab-e7d79ce9d622" providerId="ADAL" clId="{EB7D3C19-81AD-48C6-8E6D-38FDA5F803E1}" dt="2023-10-03T13:46:35.651" v="11" actId="478"/>
          <ac:spMkLst>
            <pc:docMk/>
            <pc:sldMk cId="1670115175" sldId="330"/>
            <ac:spMk id="5" creationId="{7DF11A10-C671-456C-8BE8-3404B8F1E2D4}"/>
          </ac:spMkLst>
        </pc:spChg>
        <pc:spChg chg="mod">
          <ac:chgData name="BARDEN, Lois (HEREFORDSHIRE AND WORCESTERSHIRE HEALTH AND CARE NHS TRUST)" userId="7117d3c5-c510-4f1a-98ab-e7d79ce9d622" providerId="ADAL" clId="{EB7D3C19-81AD-48C6-8E6D-38FDA5F803E1}" dt="2023-10-06T15:15:17.907" v="185" actId="1076"/>
          <ac:spMkLst>
            <pc:docMk/>
            <pc:sldMk cId="1670115175" sldId="330"/>
            <ac:spMk id="1031" creationId="{EA49096E-B238-6F22-82B5-96E2C4738B4D}"/>
          </ac:spMkLst>
        </pc:spChg>
        <pc:picChg chg="del">
          <ac:chgData name="BARDEN, Lois (HEREFORDSHIRE AND WORCESTERSHIRE HEALTH AND CARE NHS TRUST)" userId="7117d3c5-c510-4f1a-98ab-e7d79ce9d622" providerId="ADAL" clId="{EB7D3C19-81AD-48C6-8E6D-38FDA5F803E1}" dt="2023-10-03T13:46:28.565" v="9" actId="478"/>
          <ac:picMkLst>
            <pc:docMk/>
            <pc:sldMk cId="1670115175" sldId="330"/>
            <ac:picMk id="2" creationId="{F8654313-1192-BE55-C9CC-57D2FCEE6295}"/>
          </ac:picMkLst>
        </pc:picChg>
        <pc:picChg chg="mod">
          <ac:chgData name="BARDEN, Lois (HEREFORDSHIRE AND WORCESTERSHIRE HEALTH AND CARE NHS TRUST)" userId="7117d3c5-c510-4f1a-98ab-e7d79ce9d622" providerId="ADAL" clId="{EB7D3C19-81AD-48C6-8E6D-38FDA5F803E1}" dt="2023-10-06T15:15:14.833" v="184" actId="1076"/>
          <ac:picMkLst>
            <pc:docMk/>
            <pc:sldMk cId="1670115175" sldId="330"/>
            <ac:picMk id="1026" creationId="{A05E8DDB-4B15-F070-B9BF-FDC6278EAF0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8E2EEA3-D081-400F-B4CD-2401D257F461}" type="datetimeFigureOut">
              <a:rPr lang="en-GB" smtClean="0"/>
              <a:t>06/10/2023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C6B37A-E10A-4461-84FA-CBAE4B039933}" type="slidenum">
              <a:rPr lang="en-GB" smtClean="0"/>
              <a:t>‹#›</a:t>
            </a:fld>
            <a:endParaRPr lang="en-GB"/>
          </a:p>
        </p:txBody>
      </p:sp>
    </p:spTree>
    <p:extLst>
      <p:ext uri="{BB962C8B-B14F-4D97-AF65-F5344CB8AC3E}">
        <p14:creationId xmlns:p14="http://schemas.microsoft.com/office/powerpoint/2010/main" val="3726042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C6B37A-E10A-4461-84FA-CBAE4B039933}" type="slidenum">
              <a:rPr lang="en-GB" smtClean="0"/>
              <a:t>1</a:t>
            </a:fld>
            <a:endParaRPr lang="en-GB"/>
          </a:p>
        </p:txBody>
      </p:sp>
    </p:spTree>
    <p:extLst>
      <p:ext uri="{BB962C8B-B14F-4D97-AF65-F5344CB8AC3E}">
        <p14:creationId xmlns:p14="http://schemas.microsoft.com/office/powerpoint/2010/main" val="2095321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diagram helps to explain how sometimes, often without meaning to, the way we respond to things can be picked up by our children. This is great if this is positive but if we are worried about them, the child could perceive there is something to be worried about too.</a:t>
            </a:r>
          </a:p>
        </p:txBody>
      </p:sp>
      <p:sp>
        <p:nvSpPr>
          <p:cNvPr id="4" name="Slide Number Placeholder 3"/>
          <p:cNvSpPr>
            <a:spLocks noGrp="1"/>
          </p:cNvSpPr>
          <p:nvPr>
            <p:ph type="sldNum" sz="quarter" idx="5"/>
          </p:nvPr>
        </p:nvSpPr>
        <p:spPr/>
        <p:txBody>
          <a:bodyPr/>
          <a:lstStyle/>
          <a:p>
            <a:fld id="{D2C6B37A-E10A-4461-84FA-CBAE4B039933}" type="slidenum">
              <a:rPr lang="en-GB" smtClean="0"/>
              <a:t>10</a:t>
            </a:fld>
            <a:endParaRPr lang="en-GB"/>
          </a:p>
        </p:txBody>
      </p:sp>
    </p:spTree>
    <p:extLst>
      <p:ext uri="{BB962C8B-B14F-4D97-AF65-F5344CB8AC3E}">
        <p14:creationId xmlns:p14="http://schemas.microsoft.com/office/powerpoint/2010/main" val="156739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hard but it’s ok to have difficult emotions. It’s normal, we all them, we’re not always happy and that’s fine.</a:t>
            </a:r>
          </a:p>
          <a:p>
            <a:r>
              <a:rPr lang="en-GB" dirty="0"/>
              <a:t>But often we are programmed to think we should be happy all </a:t>
            </a:r>
            <a:r>
              <a:rPr lang="en-GB"/>
              <a:t>the time.</a:t>
            </a:r>
          </a:p>
        </p:txBody>
      </p:sp>
      <p:sp>
        <p:nvSpPr>
          <p:cNvPr id="4" name="Slide Number Placeholder 3"/>
          <p:cNvSpPr>
            <a:spLocks noGrp="1"/>
          </p:cNvSpPr>
          <p:nvPr>
            <p:ph type="sldNum" sz="quarter" idx="5"/>
          </p:nvPr>
        </p:nvSpPr>
        <p:spPr/>
        <p:txBody>
          <a:bodyPr/>
          <a:lstStyle/>
          <a:p>
            <a:fld id="{D2C6B37A-E10A-4461-84FA-CBAE4B039933}" type="slidenum">
              <a:rPr lang="en-GB" smtClean="0"/>
              <a:t>11</a:t>
            </a:fld>
            <a:endParaRPr lang="en-GB"/>
          </a:p>
        </p:txBody>
      </p:sp>
    </p:spTree>
    <p:extLst>
      <p:ext uri="{BB962C8B-B14F-4D97-AF65-F5344CB8AC3E}">
        <p14:creationId xmlns:p14="http://schemas.microsoft.com/office/powerpoint/2010/main" val="147122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u="sng" dirty="0"/>
              <a:t>Recognising emotions is a good place to start.</a:t>
            </a:r>
          </a:p>
          <a:p>
            <a:pPr marL="171450" indent="-171450">
              <a:buFont typeface="Arial" panose="020B0604020202020204" pitchFamily="34" charset="0"/>
              <a:buChar char="•"/>
            </a:pPr>
            <a:r>
              <a:rPr lang="en-GB" dirty="0"/>
              <a:t>This sometimes seems obvious and we can fall into the trap of thinking that young people already understand different emotions and know how to deal with it.</a:t>
            </a:r>
          </a:p>
          <a:p>
            <a:pPr marL="171450" indent="-171450">
              <a:buFont typeface="Arial" panose="020B0604020202020204" pitchFamily="34" charset="0"/>
              <a:buChar char="•"/>
            </a:pPr>
            <a:r>
              <a:rPr lang="en-GB" dirty="0"/>
              <a:t>But sometimes young people need more help with this.</a:t>
            </a:r>
          </a:p>
          <a:p>
            <a:pPr marL="171450" indent="-171450">
              <a:buFont typeface="Arial" panose="020B0604020202020204" pitchFamily="34" charset="0"/>
              <a:buChar char="•"/>
            </a:pPr>
            <a:r>
              <a:rPr lang="en-GB" dirty="0"/>
              <a:t>The videos clip explains why we feel labelling emotions is important for building resilience in children and young people</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DDCF6833-1AE1-4488-95D7-7E795E19B5F3}" type="slidenum">
              <a:rPr lang="en-GB" smtClean="0"/>
              <a:t>12</a:t>
            </a:fld>
            <a:endParaRPr lang="en-GB"/>
          </a:p>
        </p:txBody>
      </p:sp>
    </p:spTree>
    <p:extLst>
      <p:ext uri="{BB962C8B-B14F-4D97-AF65-F5344CB8AC3E}">
        <p14:creationId xmlns:p14="http://schemas.microsoft.com/office/powerpoint/2010/main" val="1295558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often think we need to solve our child’s problem’s and make them happy again.</a:t>
            </a:r>
          </a:p>
          <a:p>
            <a:r>
              <a:rPr lang="en-GB" dirty="0"/>
              <a:t>But that tends to not be the most useful way.</a:t>
            </a:r>
          </a:p>
          <a:p>
            <a:r>
              <a:rPr lang="en-GB" dirty="0"/>
              <a:t>These steps talk through the acronym CALM as a way of helping you help your child deal with difficult feelings – it’s about connecting, acknowledging, labelling and moving on. Guiding them rather than doing for them. Helping them to learn to sit with difficult feelings. </a:t>
            </a:r>
          </a:p>
          <a:p>
            <a:endParaRPr lang="en-GB" dirty="0"/>
          </a:p>
          <a:p>
            <a:r>
              <a:rPr lang="en-GB" dirty="0"/>
              <a:t>This video clip shows this really well – what did you notice helped Bing Bong?</a:t>
            </a:r>
          </a:p>
          <a:p>
            <a:endParaRPr lang="en-GB" dirty="0"/>
          </a:p>
          <a:p>
            <a:r>
              <a:rPr lang="en-GB" dirty="0"/>
              <a:t>Sadness validates Bing Bong’s feelings, acknowledged what was hard for him. She didn’t try to distract him from his feelings or ignore them.</a:t>
            </a:r>
          </a:p>
        </p:txBody>
      </p:sp>
      <p:sp>
        <p:nvSpPr>
          <p:cNvPr id="4" name="Slide Number Placeholder 3"/>
          <p:cNvSpPr>
            <a:spLocks noGrp="1"/>
          </p:cNvSpPr>
          <p:nvPr>
            <p:ph type="sldNum" sz="quarter" idx="5"/>
          </p:nvPr>
        </p:nvSpPr>
        <p:spPr/>
        <p:txBody>
          <a:bodyPr/>
          <a:lstStyle/>
          <a:p>
            <a:fld id="{D2C6B37A-E10A-4461-84FA-CBAE4B039933}" type="slidenum">
              <a:rPr lang="en-GB" smtClean="0"/>
              <a:t>13</a:t>
            </a:fld>
            <a:endParaRPr lang="en-GB"/>
          </a:p>
        </p:txBody>
      </p:sp>
    </p:spTree>
    <p:extLst>
      <p:ext uri="{BB962C8B-B14F-4D97-AF65-F5344CB8AC3E}">
        <p14:creationId xmlns:p14="http://schemas.microsoft.com/office/powerpoint/2010/main" val="295803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all can fall into the trap of focussing on the negatives</a:t>
            </a:r>
          </a:p>
          <a:p>
            <a:pPr marL="171450" indent="-171450">
              <a:buFont typeface="Arial" panose="020B0604020202020204" pitchFamily="34" charset="0"/>
              <a:buChar char="•"/>
            </a:pPr>
            <a:r>
              <a:rPr lang="en-GB" dirty="0"/>
              <a:t>Positive self talk is about trying to focus on positive thoughts/traits etc rather than only focussing on the negatives/things that aren’t going well.</a:t>
            </a:r>
          </a:p>
          <a:p>
            <a:pPr marL="171450" indent="-171450">
              <a:buFont typeface="Arial" panose="020B0604020202020204" pitchFamily="34" charset="0"/>
              <a:buChar char="•"/>
            </a:pPr>
            <a:r>
              <a:rPr lang="en-GB" dirty="0"/>
              <a:t>Supporting children to remember their positive qualities is also really important to build self esteem</a:t>
            </a:r>
          </a:p>
          <a:p>
            <a:pPr marL="171450" indent="-171450">
              <a:buFont typeface="Arial" panose="020B0604020202020204" pitchFamily="34" charset="0"/>
              <a:buChar char="•"/>
            </a:pPr>
            <a:r>
              <a:rPr lang="en-GB" dirty="0"/>
              <a:t>Build their strengths by giving them responsibilities and planning activities with them. Do more of what they are good at/enjoy.</a:t>
            </a:r>
          </a:p>
        </p:txBody>
      </p:sp>
      <p:sp>
        <p:nvSpPr>
          <p:cNvPr id="4" name="Slide Number Placeholder 3"/>
          <p:cNvSpPr>
            <a:spLocks noGrp="1"/>
          </p:cNvSpPr>
          <p:nvPr>
            <p:ph type="sldNum" sz="quarter" idx="5"/>
          </p:nvPr>
        </p:nvSpPr>
        <p:spPr/>
        <p:txBody>
          <a:bodyPr/>
          <a:lstStyle/>
          <a:p>
            <a:fld id="{DDCF6833-1AE1-4488-95D7-7E795E19B5F3}" type="slidenum">
              <a:rPr lang="en-GB" smtClean="0"/>
              <a:t>14</a:t>
            </a:fld>
            <a:endParaRPr lang="en-GB"/>
          </a:p>
        </p:txBody>
      </p:sp>
    </p:spTree>
    <p:extLst>
      <p:ext uri="{BB962C8B-B14F-4D97-AF65-F5344CB8AC3E}">
        <p14:creationId xmlns:p14="http://schemas.microsoft.com/office/powerpoint/2010/main" val="3025448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And again, It’s easy to fall into the trap feeling that nothing is working out for us. The idea of your glass being half full or half empty fits in here.</a:t>
            </a:r>
          </a:p>
          <a:p>
            <a:pPr marL="171450" indent="-171450">
              <a:buFont typeface="Arial" panose="020B0604020202020204" pitchFamily="34" charset="0"/>
              <a:buChar char="•"/>
            </a:pPr>
            <a:r>
              <a:rPr lang="en-GB" dirty="0"/>
              <a:t>Remembering what’s gone well today can 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Doing something seasonal as a family can also make it more fun and kick start habits. It could be what’s gone well today or what you are grateful for.</a:t>
            </a:r>
          </a:p>
          <a:p>
            <a:pPr marL="171450" indent="-171450">
              <a:buFont typeface="Arial" panose="020B0604020202020204" pitchFamily="34" charset="0"/>
              <a:buChar char="•"/>
            </a:pPr>
            <a:r>
              <a:rPr lang="en-GB" dirty="0"/>
              <a:t>What could you do to encourage more positivity? – chat at dinner time, focus more on positives yourself</a:t>
            </a:r>
          </a:p>
        </p:txBody>
      </p:sp>
      <p:sp>
        <p:nvSpPr>
          <p:cNvPr id="4" name="Slide Number Placeholder 3"/>
          <p:cNvSpPr>
            <a:spLocks noGrp="1"/>
          </p:cNvSpPr>
          <p:nvPr>
            <p:ph type="sldNum" sz="quarter" idx="5"/>
          </p:nvPr>
        </p:nvSpPr>
        <p:spPr/>
        <p:txBody>
          <a:bodyPr/>
          <a:lstStyle/>
          <a:p>
            <a:fld id="{DDCF6833-1AE1-4488-95D7-7E795E19B5F3}" type="slidenum">
              <a:rPr lang="en-GB" smtClean="0"/>
              <a:t>15</a:t>
            </a:fld>
            <a:endParaRPr lang="en-GB"/>
          </a:p>
        </p:txBody>
      </p:sp>
    </p:spTree>
    <p:extLst>
      <p:ext uri="{BB962C8B-B14F-4D97-AF65-F5344CB8AC3E}">
        <p14:creationId xmlns:p14="http://schemas.microsoft.com/office/powerpoint/2010/main" val="1766670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5813" y="557213"/>
            <a:ext cx="4951412" cy="2786062"/>
          </a:xfrm>
        </p:spPr>
      </p:sp>
      <p:sp>
        <p:nvSpPr>
          <p:cNvPr id="3" name="Notes Placeholder 2"/>
          <p:cNvSpPr>
            <a:spLocks noGrp="1"/>
          </p:cNvSpPr>
          <p:nvPr>
            <p:ph type="body" idx="1"/>
          </p:nvPr>
        </p:nvSpPr>
        <p:spPr>
          <a:xfrm>
            <a:off x="906357" y="3529471"/>
            <a:ext cx="4380724" cy="334507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alibri" panose="020F0502020204030204" pitchFamily="34" charset="0"/>
              </a:rPr>
              <a:t>Link Back to feeling positive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alibri" panose="020F0502020204030204" pitchFamily="34" charset="0"/>
              </a:rPr>
              <a:t>Good physical health and good mental health go hand in hand and often the same things tha</a:t>
            </a:r>
            <a:r>
              <a:rPr lang="en-GB" sz="1800" dirty="0">
                <a:solidFill>
                  <a:srgbClr val="000000"/>
                </a:solidFill>
                <a:latin typeface="Calibri" panose="020F0502020204030204" pitchFamily="34" charset="0"/>
              </a:rPr>
              <a:t>t help our physical health, also help our emotional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Calibri" panose="020F0502020204030204" pitchFamily="34" charset="0"/>
              </a:rPr>
              <a:t>For instance getting enough sleep, eating healthily and being physically healthy will help to improve our physical health as well as reducing low mood and anxiety.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latin typeface="Calibri" panose="020F0502020204030204" pitchFamily="34" charset="0"/>
              </a:rPr>
              <a:t>Being physically active is really useful in managing anxiety or stress. Its important to try and find a physical activity that your teenager enjoys.  There’s no point in forcing them to take part in an activity that they dread going to as they won’t maintain this and will more likely feel negative about future physical activity. Consider what you can do together with your child and what fun things are going on in the community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alibri" panose="020F0502020204030204" pitchFamily="34" charset="0"/>
              </a:rPr>
              <a:t>Sleep is also really important for wellbeing. Things like having a good routine, winding down before bed without screen time or bright lights, making sure the room is comfortable and not being too hot/cold/hungry/full etc. are key in this. When changing the bedtime routine, it may take a while to see improvements, it’s about consistency.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baseline="0" dirty="0">
                <a:solidFill>
                  <a:srgbClr val="000000"/>
                </a:solidFill>
                <a:latin typeface="Calibri" panose="020F0502020204030204" pitchFamily="34" charset="0"/>
              </a:rPr>
              <a:t>Eating well is another important factor. Regular meals, remembering not to skip breakfast. Lots of fresh food, unprocessed where possible, keeping hydrated.</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863496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ways you can do this</a:t>
            </a:r>
          </a:p>
          <a:p>
            <a:r>
              <a:rPr lang="en-GB" dirty="0"/>
              <a:t>Trip to the park</a:t>
            </a:r>
          </a:p>
          <a:p>
            <a:r>
              <a:rPr lang="en-GB" dirty="0"/>
              <a:t>A walk</a:t>
            </a:r>
          </a:p>
          <a:p>
            <a:r>
              <a:rPr lang="en-GB" dirty="0"/>
              <a:t>Bike ride</a:t>
            </a:r>
          </a:p>
          <a:p>
            <a:r>
              <a:rPr lang="en-GB" dirty="0"/>
              <a:t>Bug hunt</a:t>
            </a:r>
          </a:p>
          <a:p>
            <a:endParaRPr lang="en-GB" dirty="0"/>
          </a:p>
          <a:p>
            <a:r>
              <a:rPr lang="en-GB" dirty="0"/>
              <a:t>Many children also find it easier talk about things when they are focussed on something else</a:t>
            </a:r>
          </a:p>
          <a:p>
            <a:endParaRPr lang="en-GB" dirty="0"/>
          </a:p>
          <a:p>
            <a:r>
              <a:rPr lang="en-GB" dirty="0"/>
              <a:t>Lots of ideas online about how what you can do outside with your child/young person</a:t>
            </a:r>
          </a:p>
        </p:txBody>
      </p:sp>
      <p:sp>
        <p:nvSpPr>
          <p:cNvPr id="4" name="Slide Number Placeholder 3"/>
          <p:cNvSpPr>
            <a:spLocks noGrp="1"/>
          </p:cNvSpPr>
          <p:nvPr>
            <p:ph type="sldNum" sz="quarter" idx="5"/>
          </p:nvPr>
        </p:nvSpPr>
        <p:spPr/>
        <p:txBody>
          <a:bodyPr/>
          <a:lstStyle/>
          <a:p>
            <a:fld id="{DDCF6833-1AE1-4488-95D7-7E795E19B5F3}" type="slidenum">
              <a:rPr lang="en-GB" smtClean="0"/>
              <a:t>17</a:t>
            </a:fld>
            <a:endParaRPr lang="en-GB"/>
          </a:p>
        </p:txBody>
      </p:sp>
    </p:spTree>
    <p:extLst>
      <p:ext uri="{BB962C8B-B14F-4D97-AF65-F5344CB8AC3E}">
        <p14:creationId xmlns:p14="http://schemas.microsoft.com/office/powerpoint/2010/main" val="1070944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Setting goals is a really helpful tool skill for young people to develop.</a:t>
            </a:r>
          </a:p>
          <a:p>
            <a:endParaRPr lang="en-GB" dirty="0"/>
          </a:p>
          <a:p>
            <a:r>
              <a:rPr lang="en-GB" dirty="0"/>
              <a:t>If your child is avoiding something or struggling with something in their life, supporting them to challenge themselves and work towards being able to manage this is often better than putting it off or avoiding. As we have already talked about, avoiding things that are difficult is an unhelpful coping strategy and only gets worse the longer it goes on for.</a:t>
            </a:r>
          </a:p>
          <a:p>
            <a:endParaRPr lang="en-GB" dirty="0"/>
          </a:p>
          <a:p>
            <a:r>
              <a:rPr lang="en-GB" dirty="0"/>
              <a:t>Or is there something that your child could do that would make a big difference to them? Make their life more fulfilling? Something they could achieve which would be really empowering for them or boost their self esteem.</a:t>
            </a:r>
          </a:p>
          <a:p>
            <a:endParaRPr lang="en-GB" dirty="0"/>
          </a:p>
          <a:p>
            <a:r>
              <a:rPr lang="en-GB" dirty="0"/>
              <a:t>Think with your child about what they would like to be able to go and plan some steps to help them achieve it. Key things are – small and achievable goals, break this down into small steps and consider what or who can help them with this,</a:t>
            </a:r>
          </a:p>
          <a:p>
            <a:endParaRPr lang="en-GB" dirty="0"/>
          </a:p>
        </p:txBody>
      </p:sp>
      <p:sp>
        <p:nvSpPr>
          <p:cNvPr id="4" name="Slide Number Placeholder 3"/>
          <p:cNvSpPr>
            <a:spLocks noGrp="1"/>
          </p:cNvSpPr>
          <p:nvPr>
            <p:ph type="sldNum" sz="quarter" idx="5"/>
          </p:nvPr>
        </p:nvSpPr>
        <p:spPr/>
        <p:txBody>
          <a:bodyPr/>
          <a:lstStyle/>
          <a:p>
            <a:fld id="{DDCF6833-1AE1-4488-95D7-7E795E19B5F3}" type="slidenum">
              <a:rPr lang="en-GB" smtClean="0"/>
              <a:t>18</a:t>
            </a:fld>
            <a:endParaRPr lang="en-GB"/>
          </a:p>
        </p:txBody>
      </p:sp>
    </p:spTree>
    <p:extLst>
      <p:ext uri="{BB962C8B-B14F-4D97-AF65-F5344CB8AC3E}">
        <p14:creationId xmlns:p14="http://schemas.microsoft.com/office/powerpoint/2010/main" val="923890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out how to tackle problems as they crop up can reduce our stress.</a:t>
            </a:r>
          </a:p>
          <a:p>
            <a:r>
              <a:rPr lang="en-GB" dirty="0"/>
              <a:t>Using problem solving is a structured way of doing this.</a:t>
            </a:r>
          </a:p>
          <a:p>
            <a:r>
              <a:rPr lang="en-GB" dirty="0"/>
              <a:t>Writing it down can be helpful to organise your ideas and options.</a:t>
            </a:r>
          </a:p>
          <a:p>
            <a:endParaRPr lang="en-GB" dirty="0"/>
          </a:p>
          <a:p>
            <a:r>
              <a:rPr lang="en-GB" dirty="0"/>
              <a:t>Being clear on the problem</a:t>
            </a:r>
          </a:p>
          <a:p>
            <a:r>
              <a:rPr lang="en-GB" dirty="0"/>
              <a:t>Considering all potential options and their pros and cons</a:t>
            </a:r>
          </a:p>
          <a:p>
            <a:r>
              <a:rPr lang="en-GB" dirty="0"/>
              <a:t>Deciding on the best way forward and giving it a go.</a:t>
            </a:r>
          </a:p>
          <a:p>
            <a:endParaRPr lang="en-GB" dirty="0"/>
          </a:p>
          <a:p>
            <a:r>
              <a:rPr lang="en-GB" dirty="0"/>
              <a:t>A good thing to do together! Help give ideas of potential solutions, especially for younger children. Model using it yourself.</a:t>
            </a:r>
          </a:p>
          <a:p>
            <a:endParaRPr lang="en-GB" dirty="0"/>
          </a:p>
          <a:p>
            <a:r>
              <a:rPr lang="en-GB" dirty="0"/>
              <a:t>Is there something in your child’s life you could use problem solving with them currently? E.g. exams coming us, friendship issues, wanting to join a club? Depending on the group size and engagement so far, you may wish to make this interactive.</a:t>
            </a:r>
          </a:p>
          <a:p>
            <a:endParaRPr lang="en-GB" dirty="0"/>
          </a:p>
        </p:txBody>
      </p:sp>
      <p:sp>
        <p:nvSpPr>
          <p:cNvPr id="4" name="Slide Number Placeholder 3"/>
          <p:cNvSpPr>
            <a:spLocks noGrp="1"/>
          </p:cNvSpPr>
          <p:nvPr>
            <p:ph type="sldNum" sz="quarter" idx="5"/>
          </p:nvPr>
        </p:nvSpPr>
        <p:spPr/>
        <p:txBody>
          <a:bodyPr/>
          <a:lstStyle/>
          <a:p>
            <a:fld id="{DDCF6833-1AE1-4488-95D7-7E795E19B5F3}" type="slidenum">
              <a:rPr lang="en-GB" smtClean="0"/>
              <a:t>19</a:t>
            </a:fld>
            <a:endParaRPr lang="en-GB"/>
          </a:p>
        </p:txBody>
      </p:sp>
    </p:spTree>
    <p:extLst>
      <p:ext uri="{BB962C8B-B14F-4D97-AF65-F5344CB8AC3E}">
        <p14:creationId xmlns:p14="http://schemas.microsoft.com/office/powerpoint/2010/main" val="1603410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sessions is planned to be 45 mins</a:t>
            </a:r>
          </a:p>
          <a:p>
            <a:r>
              <a:rPr lang="en-GB" dirty="0"/>
              <a:t>This is the plan of what we will be covering in today’s session</a:t>
            </a:r>
          </a:p>
          <a:p>
            <a:r>
              <a:rPr lang="en-GB" dirty="0"/>
              <a:t>This presentation is also available on our website if you want to rewatch it at any point.</a:t>
            </a:r>
          </a:p>
        </p:txBody>
      </p:sp>
      <p:sp>
        <p:nvSpPr>
          <p:cNvPr id="4" name="Slide Number Placeholder 3"/>
          <p:cNvSpPr>
            <a:spLocks noGrp="1"/>
          </p:cNvSpPr>
          <p:nvPr>
            <p:ph type="sldNum" sz="quarter" idx="5"/>
          </p:nvPr>
        </p:nvSpPr>
        <p:spPr/>
        <p:txBody>
          <a:bodyPr/>
          <a:lstStyle/>
          <a:p>
            <a:fld id="{DDCF6833-1AE1-4488-95D7-7E795E19B5F3}" type="slidenum">
              <a:rPr lang="en-GB" smtClean="0"/>
              <a:t>2</a:t>
            </a:fld>
            <a:endParaRPr lang="en-GB"/>
          </a:p>
        </p:txBody>
      </p:sp>
    </p:spTree>
    <p:extLst>
      <p:ext uri="{BB962C8B-B14F-4D97-AF65-F5344CB8AC3E}">
        <p14:creationId xmlns:p14="http://schemas.microsoft.com/office/powerpoint/2010/main" val="3495135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Often the uncertainty of change is what causes us to be unsettled</a:t>
            </a:r>
          </a:p>
          <a:p>
            <a:pPr marL="171450" indent="-171450">
              <a:buFont typeface="Arial" panose="020B0604020202020204" pitchFamily="34" charset="0"/>
              <a:buChar char="•"/>
            </a:pPr>
            <a:r>
              <a:rPr lang="en-GB" dirty="0"/>
              <a:t>Having some skills to manage and cope with change is really useful</a:t>
            </a:r>
          </a:p>
          <a:p>
            <a:pPr marL="171450" indent="-171450">
              <a:buFont typeface="Arial" panose="020B0604020202020204" pitchFamily="34" charset="0"/>
              <a:buChar char="•"/>
            </a:pPr>
            <a:r>
              <a:rPr lang="en-GB" dirty="0"/>
              <a:t>Planning for change can be a useful way of preparing and learning to manage with change.</a:t>
            </a:r>
          </a:p>
          <a:p>
            <a:pPr marL="171450" indent="-171450">
              <a:buFont typeface="Arial" panose="020B0604020202020204" pitchFamily="34" charset="0"/>
              <a:buChar char="•"/>
            </a:pPr>
            <a:r>
              <a:rPr lang="en-GB" dirty="0"/>
              <a:t>What might make things more certain? E.g. extra transition days, specific things like where the toilets are, general plan for the day</a:t>
            </a:r>
          </a:p>
          <a:p>
            <a:pPr marL="171450" indent="-171450">
              <a:buFont typeface="Arial" panose="020B0604020202020204" pitchFamily="34" charset="0"/>
              <a:buChar char="•"/>
            </a:pPr>
            <a:r>
              <a:rPr lang="en-GB" dirty="0"/>
              <a:t>What they can do that might help? Problem solve ideas.</a:t>
            </a:r>
          </a:p>
          <a:p>
            <a:pPr marL="171450" indent="-171450">
              <a:buFont typeface="Arial" panose="020B0604020202020204" pitchFamily="34" charset="0"/>
              <a:buChar char="•"/>
            </a:pPr>
            <a:r>
              <a:rPr lang="en-GB" dirty="0"/>
              <a:t>Also, thinking about times when change has gone ok in the past and perhaps has even worked for the best in the end.</a:t>
            </a:r>
          </a:p>
        </p:txBody>
      </p:sp>
      <p:sp>
        <p:nvSpPr>
          <p:cNvPr id="4" name="Slide Number Placeholder 3"/>
          <p:cNvSpPr>
            <a:spLocks noGrp="1"/>
          </p:cNvSpPr>
          <p:nvPr>
            <p:ph type="sldNum" sz="quarter" idx="5"/>
          </p:nvPr>
        </p:nvSpPr>
        <p:spPr/>
        <p:txBody>
          <a:bodyPr/>
          <a:lstStyle/>
          <a:p>
            <a:fld id="{DDCF6833-1AE1-4488-95D7-7E795E19B5F3}" type="slidenum">
              <a:rPr lang="en-GB" smtClean="0"/>
              <a:t>20</a:t>
            </a:fld>
            <a:endParaRPr lang="en-GB"/>
          </a:p>
        </p:txBody>
      </p:sp>
    </p:spTree>
    <p:extLst>
      <p:ext uri="{BB962C8B-B14F-4D97-AF65-F5344CB8AC3E}">
        <p14:creationId xmlns:p14="http://schemas.microsoft.com/office/powerpoint/2010/main" val="735053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Keeping communication going between you and your child is really important so they know they have somewhere safe to go to talk about worries and stresses.</a:t>
            </a:r>
          </a:p>
          <a:p>
            <a:pPr marL="171450" indent="-171450">
              <a:buFont typeface="Arial" panose="020B0604020202020204" pitchFamily="34" charset="0"/>
              <a:buChar char="•"/>
            </a:pPr>
            <a:r>
              <a:rPr lang="en-GB" dirty="0"/>
              <a:t>Could be chatting over breakfast or dinner</a:t>
            </a:r>
          </a:p>
          <a:p>
            <a:pPr marL="171450" indent="-171450">
              <a:buFont typeface="Arial" panose="020B0604020202020204" pitchFamily="34" charset="0"/>
              <a:buChar char="•"/>
            </a:pPr>
            <a:r>
              <a:rPr lang="en-GB" dirty="0"/>
              <a:t>Or In the car</a:t>
            </a:r>
          </a:p>
          <a:p>
            <a:pPr marL="171450" indent="-171450">
              <a:buFont typeface="Arial" panose="020B0604020202020204" pitchFamily="34" charset="0"/>
              <a:buChar char="•"/>
            </a:pPr>
            <a:r>
              <a:rPr lang="en-GB" dirty="0"/>
              <a:t>For younger children, regular worry time can be useful, time for the 2 of you to spend time together, play with toys whilst talking, use the Huge Bag of Worries book to work through, write worries down, model problem solving with them.</a:t>
            </a:r>
          </a:p>
          <a:p>
            <a:pPr marL="171450" indent="-171450">
              <a:buFont typeface="Arial" panose="020B0604020202020204" pitchFamily="34" charset="0"/>
              <a:buChar char="•"/>
            </a:pPr>
            <a:r>
              <a:rPr lang="en-GB" dirty="0"/>
              <a:t>Who else can they build good relationships with – at school, in the family as sometimes having additional people to parents/carers is helpful to children.</a:t>
            </a:r>
          </a:p>
          <a:p>
            <a:endParaRPr lang="en-GB" dirty="0"/>
          </a:p>
        </p:txBody>
      </p:sp>
      <p:sp>
        <p:nvSpPr>
          <p:cNvPr id="4" name="Slide Number Placeholder 3"/>
          <p:cNvSpPr>
            <a:spLocks noGrp="1"/>
          </p:cNvSpPr>
          <p:nvPr>
            <p:ph type="sldNum" sz="quarter" idx="5"/>
          </p:nvPr>
        </p:nvSpPr>
        <p:spPr/>
        <p:txBody>
          <a:bodyPr/>
          <a:lstStyle/>
          <a:p>
            <a:fld id="{DDCF6833-1AE1-4488-95D7-7E795E19B5F3}" type="slidenum">
              <a:rPr lang="en-GB" smtClean="0"/>
              <a:t>21</a:t>
            </a:fld>
            <a:endParaRPr lang="en-GB"/>
          </a:p>
        </p:txBody>
      </p:sp>
    </p:spTree>
    <p:extLst>
      <p:ext uri="{BB962C8B-B14F-4D97-AF65-F5344CB8AC3E}">
        <p14:creationId xmlns:p14="http://schemas.microsoft.com/office/powerpoint/2010/main" val="530584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Children and young people learn from what you say but also what they see you do.</a:t>
            </a:r>
          </a:p>
          <a:p>
            <a:pPr marL="171450" indent="-171450">
              <a:buFont typeface="Arial" panose="020B0604020202020204" pitchFamily="34" charset="0"/>
              <a:buChar char="•"/>
            </a:pPr>
            <a:r>
              <a:rPr lang="en-GB" dirty="0"/>
              <a:t>Model recognising your emotions, taking time out, looking after your physical health and wellbeing</a:t>
            </a:r>
          </a:p>
          <a:p>
            <a:pPr marL="171450" indent="-171450">
              <a:buFont typeface="Arial" panose="020B0604020202020204" pitchFamily="34" charset="0"/>
              <a:buChar char="•"/>
            </a:pPr>
            <a:r>
              <a:rPr lang="en-GB" dirty="0"/>
              <a:t>Problem solving difficulties that come up</a:t>
            </a:r>
          </a:p>
          <a:p>
            <a:pPr marL="171450" indent="-171450">
              <a:buFont typeface="Arial" panose="020B0604020202020204" pitchFamily="34" charset="0"/>
              <a:buChar char="•"/>
            </a:pPr>
            <a:r>
              <a:rPr lang="en-GB" dirty="0"/>
              <a:t>Make it the norm, not the exception</a:t>
            </a:r>
          </a:p>
          <a:p>
            <a:pPr marL="171450" indent="-171450">
              <a:buFont typeface="Arial" panose="020B0604020202020204" pitchFamily="34" charset="0"/>
              <a:buChar char="•"/>
            </a:pPr>
            <a:r>
              <a:rPr lang="en-GB" dirty="0"/>
              <a:t>Could you set yourself a goal around your own wellbeing? What could you do to prioritise and model looking after your own wellbeing? Anyone want to share? </a:t>
            </a:r>
          </a:p>
        </p:txBody>
      </p:sp>
      <p:sp>
        <p:nvSpPr>
          <p:cNvPr id="4" name="Slide Number Placeholder 3"/>
          <p:cNvSpPr>
            <a:spLocks noGrp="1"/>
          </p:cNvSpPr>
          <p:nvPr>
            <p:ph type="sldNum" sz="quarter" idx="5"/>
          </p:nvPr>
        </p:nvSpPr>
        <p:spPr/>
        <p:txBody>
          <a:bodyPr/>
          <a:lstStyle/>
          <a:p>
            <a:fld id="{DDCF6833-1AE1-4488-95D7-7E795E19B5F3}" type="slidenum">
              <a:rPr lang="en-GB" smtClean="0"/>
              <a:t>22</a:t>
            </a:fld>
            <a:endParaRPr lang="en-GB"/>
          </a:p>
        </p:txBody>
      </p:sp>
    </p:spTree>
    <p:extLst>
      <p:ext uri="{BB962C8B-B14F-4D97-AF65-F5344CB8AC3E}">
        <p14:creationId xmlns:p14="http://schemas.microsoft.com/office/powerpoint/2010/main" val="839838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feel you need support with any of this, school will be able to signpost you. </a:t>
            </a:r>
          </a:p>
          <a:p>
            <a:r>
              <a:rPr lang="en-GB" dirty="0"/>
              <a:t>There is guidance available on internet safety that schools generally have available if that is a concern for you. </a:t>
            </a:r>
          </a:p>
        </p:txBody>
      </p:sp>
      <p:sp>
        <p:nvSpPr>
          <p:cNvPr id="4" name="Slide Number Placeholder 3"/>
          <p:cNvSpPr>
            <a:spLocks noGrp="1"/>
          </p:cNvSpPr>
          <p:nvPr>
            <p:ph type="sldNum" sz="quarter" idx="5"/>
          </p:nvPr>
        </p:nvSpPr>
        <p:spPr/>
        <p:txBody>
          <a:bodyPr/>
          <a:lstStyle/>
          <a:p>
            <a:fld id="{DDCF6833-1AE1-4488-95D7-7E795E19B5F3}" type="slidenum">
              <a:rPr lang="en-GB" smtClean="0"/>
              <a:t>23</a:t>
            </a:fld>
            <a:endParaRPr lang="en-GB"/>
          </a:p>
        </p:txBody>
      </p:sp>
    </p:spTree>
    <p:extLst>
      <p:ext uri="{BB962C8B-B14F-4D97-AF65-F5344CB8AC3E}">
        <p14:creationId xmlns:p14="http://schemas.microsoft.com/office/powerpoint/2010/main" val="3266308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 has a mental health lead and various pastoral staff who can support you and your child if you have concerns</a:t>
            </a:r>
          </a:p>
          <a:p>
            <a:r>
              <a:rPr lang="en-GB" dirty="0"/>
              <a:t>In WEST we offer a range of support in your school. There is more information on our website and again school could discuss with you whether a referral to us would be useful. Our website also contacts lots of online resources and information.</a:t>
            </a:r>
          </a:p>
          <a:p>
            <a:r>
              <a:rPr lang="en-GB" dirty="0"/>
              <a:t>GP can be useful if you have concerns for physical health that may be impacting.</a:t>
            </a:r>
          </a:p>
        </p:txBody>
      </p:sp>
      <p:sp>
        <p:nvSpPr>
          <p:cNvPr id="4" name="Slide Number Placeholder 3"/>
          <p:cNvSpPr>
            <a:spLocks noGrp="1"/>
          </p:cNvSpPr>
          <p:nvPr>
            <p:ph type="sldNum" sz="quarter" idx="5"/>
          </p:nvPr>
        </p:nvSpPr>
        <p:spPr/>
        <p:txBody>
          <a:bodyPr/>
          <a:lstStyle/>
          <a:p>
            <a:fld id="{DDCF6833-1AE1-4488-95D7-7E795E19B5F3}" type="slidenum">
              <a:rPr lang="en-GB" smtClean="0"/>
              <a:t>24</a:t>
            </a:fld>
            <a:endParaRPr lang="en-GB"/>
          </a:p>
        </p:txBody>
      </p:sp>
    </p:spTree>
    <p:extLst>
      <p:ext uri="{BB962C8B-B14F-4D97-AF65-F5344CB8AC3E}">
        <p14:creationId xmlns:p14="http://schemas.microsoft.com/office/powerpoint/2010/main" val="2961699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Please ask the group to complete the evaluation form, it’s just 3 questions. This helps us to evaluate the service we provide and hopefully demonstrate it’s effectiveness.</a:t>
            </a:r>
          </a:p>
          <a:p>
            <a:pPr marL="171450" indent="-171450">
              <a:buFont typeface="Arial" panose="020B0604020202020204" pitchFamily="34" charset="0"/>
              <a:buChar char="•"/>
            </a:pPr>
            <a:r>
              <a:rPr lang="en-GB" dirty="0"/>
              <a:t>If any parents feel their child would benefit from support from WEST to help them address their menta wellbeing, they can speak to school </a:t>
            </a:r>
            <a:r>
              <a:rPr lang="en-GB" dirty="0" err="1"/>
              <a:t>ataff</a:t>
            </a:r>
            <a:r>
              <a:rPr lang="en-GB" dirty="0"/>
              <a:t> about whether a referral to us would be useful. Schools don’t always recognise things if a </a:t>
            </a:r>
            <a:r>
              <a:rPr lang="en-GB" dirty="0" err="1"/>
              <a:t>yp</a:t>
            </a:r>
            <a:r>
              <a:rPr lang="en-GB" dirty="0"/>
              <a:t> is functioning ok at school so they may need you to share with them any concerns..</a:t>
            </a:r>
          </a:p>
          <a:p>
            <a:pPr marL="171450" indent="-171450">
              <a:buFont typeface="Arial" panose="020B0604020202020204" pitchFamily="34" charset="0"/>
              <a:buChar char="•"/>
            </a:pPr>
            <a:r>
              <a:rPr lang="en-GB" dirty="0"/>
              <a:t>Direct to our website to watch these presentations again if they wish!</a:t>
            </a:r>
          </a:p>
        </p:txBody>
      </p:sp>
      <p:sp>
        <p:nvSpPr>
          <p:cNvPr id="4" name="Slide Number Placeholder 3"/>
          <p:cNvSpPr>
            <a:spLocks noGrp="1"/>
          </p:cNvSpPr>
          <p:nvPr>
            <p:ph type="sldNum" sz="quarter" idx="5"/>
          </p:nvPr>
        </p:nvSpPr>
        <p:spPr/>
        <p:txBody>
          <a:bodyPr/>
          <a:lstStyle/>
          <a:p>
            <a:fld id="{DDCF6833-1AE1-4488-95D7-7E795E19B5F3}" type="slidenum">
              <a:rPr lang="en-GB" smtClean="0"/>
              <a:t>25</a:t>
            </a:fld>
            <a:endParaRPr lang="en-GB"/>
          </a:p>
        </p:txBody>
      </p:sp>
    </p:spTree>
    <p:extLst>
      <p:ext uri="{BB962C8B-B14F-4D97-AF65-F5344CB8AC3E}">
        <p14:creationId xmlns:p14="http://schemas.microsoft.com/office/powerpoint/2010/main" val="358497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What this means for us is:</a:t>
            </a:r>
          </a:p>
          <a:p>
            <a:pPr marL="171450" indent="-171450">
              <a:buFont typeface="Arial" panose="020B0604020202020204" pitchFamily="34" charset="0"/>
              <a:buChar char="•"/>
            </a:pPr>
            <a:r>
              <a:rPr lang="en-GB" dirty="0"/>
              <a:t>Being resilient means being more able to manage the inevitable stresses and challenges in life.</a:t>
            </a:r>
          </a:p>
          <a:p>
            <a:pPr marL="171450" indent="-171450">
              <a:buFont typeface="Arial" panose="020B0604020202020204" pitchFamily="34" charset="0"/>
              <a:buChar char="•"/>
            </a:pPr>
            <a:r>
              <a:rPr lang="en-GB" dirty="0"/>
              <a:t>It means you have some skills to deal with difficult times and learn from them</a:t>
            </a:r>
          </a:p>
          <a:p>
            <a:pPr marL="171450" indent="-171450">
              <a:buFont typeface="Arial" panose="020B0604020202020204" pitchFamily="34" charset="0"/>
              <a:buChar char="•"/>
            </a:pPr>
            <a:r>
              <a:rPr lang="en-GB" dirty="0"/>
              <a:t>Resilient children and young people are more likely to have better mental wellbeing, willing to have a go and able to adapt to changes around them.</a:t>
            </a:r>
          </a:p>
          <a:p>
            <a:pPr marL="171450" indent="-171450">
              <a:buFont typeface="Arial" panose="020B0604020202020204" pitchFamily="34" charset="0"/>
              <a:buChar char="•"/>
            </a:pPr>
            <a:r>
              <a:rPr lang="en-GB" dirty="0"/>
              <a:t>It doesn’t mean that children and young people who are resilient are always happy and confident and never need support. None of us are happy all the time and we all need help at points in our lives.</a:t>
            </a:r>
          </a:p>
          <a:p>
            <a:endParaRPr lang="en-GB" dirty="0"/>
          </a:p>
        </p:txBody>
      </p:sp>
      <p:sp>
        <p:nvSpPr>
          <p:cNvPr id="4" name="Slide Number Placeholder 3"/>
          <p:cNvSpPr>
            <a:spLocks noGrp="1"/>
          </p:cNvSpPr>
          <p:nvPr>
            <p:ph type="sldNum" sz="quarter" idx="5"/>
          </p:nvPr>
        </p:nvSpPr>
        <p:spPr/>
        <p:txBody>
          <a:bodyPr/>
          <a:lstStyle/>
          <a:p>
            <a:fld id="{DDCF6833-1AE1-4488-95D7-7E795E19B5F3}" type="slidenum">
              <a:rPr lang="en-GB" smtClean="0"/>
              <a:t>3</a:t>
            </a:fld>
            <a:endParaRPr lang="en-GB"/>
          </a:p>
        </p:txBody>
      </p:sp>
    </p:spTree>
    <p:extLst>
      <p:ext uri="{BB962C8B-B14F-4D97-AF65-F5344CB8AC3E}">
        <p14:creationId xmlns:p14="http://schemas.microsoft.com/office/powerpoint/2010/main" val="261806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There are many stressors that children and young people face.</a:t>
            </a:r>
          </a:p>
          <a:p>
            <a:pPr marL="171450" indent="-171450">
              <a:buFont typeface="Arial" panose="020B0604020202020204" pitchFamily="34" charset="0"/>
              <a:buChar char="•"/>
            </a:pPr>
            <a:r>
              <a:rPr lang="en-GB" dirty="0"/>
              <a:t>Stressors can be the day to day down’s as in the graph. The daily frustrations, disappointments and challenges.</a:t>
            </a:r>
          </a:p>
          <a:p>
            <a:pPr marL="171450" indent="-171450">
              <a:buFont typeface="Arial" panose="020B0604020202020204" pitchFamily="34" charset="0"/>
              <a:buChar char="•"/>
            </a:pPr>
            <a:r>
              <a:rPr lang="en-GB" dirty="0"/>
              <a:t>Stressors can also be the bigger things as listed her – some they have control over and some they don’t, some that are short lived and some that go on for a long period of time. </a:t>
            </a:r>
          </a:p>
        </p:txBody>
      </p:sp>
      <p:sp>
        <p:nvSpPr>
          <p:cNvPr id="4" name="Slide Number Placeholder 3"/>
          <p:cNvSpPr>
            <a:spLocks noGrp="1"/>
          </p:cNvSpPr>
          <p:nvPr>
            <p:ph type="sldNum" sz="quarter" idx="5"/>
          </p:nvPr>
        </p:nvSpPr>
        <p:spPr/>
        <p:txBody>
          <a:bodyPr/>
          <a:lstStyle/>
          <a:p>
            <a:fld id="{DDCF6833-1AE1-4488-95D7-7E795E19B5F3}" type="slidenum">
              <a:rPr lang="en-GB" smtClean="0"/>
              <a:t>4</a:t>
            </a:fld>
            <a:endParaRPr lang="en-GB"/>
          </a:p>
        </p:txBody>
      </p:sp>
    </p:spTree>
    <p:extLst>
      <p:ext uri="{BB962C8B-B14F-4D97-AF65-F5344CB8AC3E}">
        <p14:creationId xmlns:p14="http://schemas.microsoft.com/office/powerpoint/2010/main" val="254110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know that too many ‘downs’ or stresses can get too much for us and we need to learn ways to manage these and look after ourself.</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Stress Bucket is a useful analogy for understanding this. This video explains this a bit more.,</a:t>
            </a:r>
          </a:p>
          <a:p>
            <a:pPr marL="171450" indent="-171450">
              <a:buFont typeface="Arial" panose="020B0604020202020204" pitchFamily="34" charset="0"/>
              <a:buChar char="•"/>
            </a:pPr>
            <a:endParaRPr lang="en-GB" dirty="0"/>
          </a:p>
          <a:p>
            <a:r>
              <a:rPr lang="en-GB" dirty="0"/>
              <a:t>If we are the bucket and the water in our bucket is our stress, our bucket will over flow if we have too much water or stress. We need to learn ways to keep the level of water down/release some water. These may be exercise, seeing friends, having hobbies, learning techniques to calm ourselves down etc. which ultimately we are more able to continue living our lives the way we want to and coping with challenges.</a:t>
            </a:r>
          </a:p>
        </p:txBody>
      </p:sp>
      <p:sp>
        <p:nvSpPr>
          <p:cNvPr id="4" name="Slide Number Placeholder 3"/>
          <p:cNvSpPr>
            <a:spLocks noGrp="1"/>
          </p:cNvSpPr>
          <p:nvPr>
            <p:ph type="sldNum" sz="quarter" idx="5"/>
          </p:nvPr>
        </p:nvSpPr>
        <p:spPr/>
        <p:txBody>
          <a:bodyPr/>
          <a:lstStyle/>
          <a:p>
            <a:fld id="{DDCF6833-1AE1-4488-95D7-7E795E19B5F3}" type="slidenum">
              <a:rPr lang="en-GB" smtClean="0"/>
              <a:t>5</a:t>
            </a:fld>
            <a:endParaRPr lang="en-GB"/>
          </a:p>
        </p:txBody>
      </p:sp>
    </p:spTree>
    <p:extLst>
      <p:ext uri="{BB962C8B-B14F-4D97-AF65-F5344CB8AC3E}">
        <p14:creationId xmlns:p14="http://schemas.microsoft.com/office/powerpoint/2010/main" val="1295453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to think about their own child/children – what stresses might be in their bucket now. </a:t>
            </a:r>
          </a:p>
          <a:p>
            <a:r>
              <a:rPr lang="en-GB" dirty="0"/>
              <a:t>Depending on the size of group, you may wish to make this interactive.</a:t>
            </a:r>
          </a:p>
        </p:txBody>
      </p:sp>
      <p:sp>
        <p:nvSpPr>
          <p:cNvPr id="4" name="Slide Number Placeholder 3"/>
          <p:cNvSpPr>
            <a:spLocks noGrp="1"/>
          </p:cNvSpPr>
          <p:nvPr>
            <p:ph type="sldNum" sz="quarter" idx="5"/>
          </p:nvPr>
        </p:nvSpPr>
        <p:spPr/>
        <p:txBody>
          <a:bodyPr/>
          <a:lstStyle/>
          <a:p>
            <a:fld id="{ABDA14E4-634D-49C7-A595-7340A1F41C01}" type="slidenum">
              <a:rPr lang="en-GB" smtClean="0"/>
              <a:t>6</a:t>
            </a:fld>
            <a:endParaRPr lang="en-GB"/>
          </a:p>
        </p:txBody>
      </p:sp>
    </p:spTree>
    <p:extLst>
      <p:ext uri="{BB962C8B-B14F-4D97-AF65-F5344CB8AC3E}">
        <p14:creationId xmlns:p14="http://schemas.microsoft.com/office/powerpoint/2010/main" val="335315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are going to spend some time thinking about what you can do to support your child with to help them build their resilience and empty their bucket.</a:t>
            </a:r>
          </a:p>
          <a:p>
            <a:endParaRPr lang="en-GB" dirty="0"/>
          </a:p>
        </p:txBody>
      </p:sp>
      <p:sp>
        <p:nvSpPr>
          <p:cNvPr id="4" name="Slide Number Placeholder 3"/>
          <p:cNvSpPr>
            <a:spLocks noGrp="1"/>
          </p:cNvSpPr>
          <p:nvPr>
            <p:ph type="sldNum" sz="quarter" idx="5"/>
          </p:nvPr>
        </p:nvSpPr>
        <p:spPr/>
        <p:txBody>
          <a:bodyPr/>
          <a:lstStyle/>
          <a:p>
            <a:fld id="{DDCF6833-1AE1-4488-95D7-7E795E19B5F3}" type="slidenum">
              <a:rPr lang="en-GB" smtClean="0"/>
              <a:t>7</a:t>
            </a:fld>
            <a:endParaRPr lang="en-GB"/>
          </a:p>
        </p:txBody>
      </p:sp>
    </p:spTree>
    <p:extLst>
      <p:ext uri="{BB962C8B-B14F-4D97-AF65-F5344CB8AC3E}">
        <p14:creationId xmlns:p14="http://schemas.microsoft.com/office/powerpoint/2010/main" val="278427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Before we start, just a little point on coping strategies we all may use to help manage stress in life.</a:t>
            </a:r>
          </a:p>
          <a:p>
            <a:pPr marL="171450" indent="-171450">
              <a:buFont typeface="Arial" panose="020B0604020202020204" pitchFamily="34" charset="0"/>
              <a:buChar char="•"/>
            </a:pPr>
            <a:r>
              <a:rPr lang="en-GB" dirty="0"/>
              <a:t>Some can be helpful and some are unhelpful. </a:t>
            </a:r>
          </a:p>
          <a:p>
            <a:pPr marL="171450" indent="-171450">
              <a:buFont typeface="Arial" panose="020B0604020202020204" pitchFamily="34" charset="0"/>
              <a:buChar char="•"/>
            </a:pPr>
            <a:r>
              <a:rPr lang="en-GB" dirty="0"/>
              <a:t>Sometimes the unhelpful ones feel like they are useful to start with, like having days off school for example to avoid certain lessons/teachers/events etc. </a:t>
            </a:r>
          </a:p>
          <a:p>
            <a:pPr marL="171450" indent="-171450">
              <a:buFont typeface="Arial" panose="020B0604020202020204" pitchFamily="34" charset="0"/>
              <a:buChar char="•"/>
            </a:pPr>
            <a:r>
              <a:rPr lang="en-GB" dirty="0"/>
              <a:t>But this can easily become a problem in itself if the child/young person then finds it very difficult to go to school again. </a:t>
            </a:r>
          </a:p>
          <a:p>
            <a:pPr marL="171450" indent="-171450">
              <a:buFont typeface="Arial" panose="020B0604020202020204" pitchFamily="34" charset="0"/>
              <a:buChar char="•"/>
            </a:pPr>
            <a:r>
              <a:rPr lang="en-GB" dirty="0"/>
              <a:t>I’m sure there have been times in all of our lives where we have avoided something that felt hard but then the longer we avoider it the harder and harder it becomes to face again,.</a:t>
            </a:r>
          </a:p>
          <a:p>
            <a:pPr marL="171450" indent="-171450">
              <a:buFont typeface="Arial" panose="020B0604020202020204" pitchFamily="34" charset="0"/>
              <a:buChar char="•"/>
            </a:pPr>
            <a:r>
              <a:rPr lang="en-GB" dirty="0"/>
              <a:t>Today, we are going to think about the helpful strategies to build resilience and manage stress, and what you can do to support your child. </a:t>
            </a:r>
          </a:p>
          <a:p>
            <a:pPr marL="171450" indent="-171450">
              <a:buFont typeface="Arial" panose="020B0604020202020204" pitchFamily="34" charset="0"/>
              <a:buChar char="•"/>
            </a:pPr>
            <a:r>
              <a:rPr lang="en-GB" dirty="0"/>
              <a:t>If the unhelpful strategies become too problematic, that is when you may need to ask for further help, we will talk about this a bit more at the end.</a:t>
            </a:r>
          </a:p>
        </p:txBody>
      </p:sp>
      <p:sp>
        <p:nvSpPr>
          <p:cNvPr id="4" name="Slide Number Placeholder 3"/>
          <p:cNvSpPr>
            <a:spLocks noGrp="1"/>
          </p:cNvSpPr>
          <p:nvPr>
            <p:ph type="sldNum" sz="quarter" idx="5"/>
          </p:nvPr>
        </p:nvSpPr>
        <p:spPr/>
        <p:txBody>
          <a:bodyPr/>
          <a:lstStyle/>
          <a:p>
            <a:fld id="{DDCF6833-1AE1-4488-95D7-7E795E19B5F3}" type="slidenum">
              <a:rPr lang="en-GB" smtClean="0"/>
              <a:t>8</a:t>
            </a:fld>
            <a:endParaRPr lang="en-GB"/>
          </a:p>
        </p:txBody>
      </p:sp>
    </p:spTree>
    <p:extLst>
      <p:ext uri="{BB962C8B-B14F-4D97-AF65-F5344CB8AC3E}">
        <p14:creationId xmlns:p14="http://schemas.microsoft.com/office/powerpoint/2010/main" val="2038533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We also wanted to acknowledge that seeing our children worried can also cause us a lot of anxiety too.</a:t>
            </a:r>
          </a:p>
          <a:p>
            <a:pPr marL="171450" indent="-171450">
              <a:buFont typeface="Arial" panose="020B0604020202020204" pitchFamily="34" charset="0"/>
              <a:buChar char="•"/>
            </a:pPr>
            <a:r>
              <a:rPr lang="en-GB" dirty="0"/>
              <a:t>We need to try and encourage them to have a go at things, not avoid difficult conversations, school days or people. This will help them to see that things often aren’t as bad as they anticipated they would be and even if they are, that feeling of anxiety doesn’t last forever and does reduce.</a:t>
            </a:r>
          </a:p>
          <a:p>
            <a:pPr marL="171450" indent="-171450">
              <a:buFont typeface="Arial" panose="020B0604020202020204" pitchFamily="34" charset="0"/>
              <a:buChar char="•"/>
            </a:pPr>
            <a:r>
              <a:rPr lang="en-GB" dirty="0"/>
              <a:t>Similarly with making their own decisions. Supporting your child with small decisions helps them to learn about weighing up the pros and cons of things and problem solving different options.</a:t>
            </a:r>
          </a:p>
        </p:txBody>
      </p:sp>
      <p:sp>
        <p:nvSpPr>
          <p:cNvPr id="4" name="Slide Number Placeholder 3"/>
          <p:cNvSpPr>
            <a:spLocks noGrp="1"/>
          </p:cNvSpPr>
          <p:nvPr>
            <p:ph type="sldNum" sz="quarter" idx="5"/>
          </p:nvPr>
        </p:nvSpPr>
        <p:spPr/>
        <p:txBody>
          <a:bodyPr/>
          <a:lstStyle/>
          <a:p>
            <a:fld id="{DDCF6833-1AE1-4488-95D7-7E795E19B5F3}" type="slidenum">
              <a:rPr lang="en-GB" smtClean="0"/>
              <a:t>9</a:t>
            </a:fld>
            <a:endParaRPr lang="en-GB"/>
          </a:p>
        </p:txBody>
      </p:sp>
    </p:spTree>
    <p:extLst>
      <p:ext uri="{BB962C8B-B14F-4D97-AF65-F5344CB8AC3E}">
        <p14:creationId xmlns:p14="http://schemas.microsoft.com/office/powerpoint/2010/main" val="1765794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D04BB-703E-464E-93C4-A4728CAFC338}"/>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945B504B-C13A-4998-B36F-63C92FEDE820}"/>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72F14F7-8119-438A-AA9C-AD9CA7CB60A2}"/>
              </a:ext>
            </a:extLst>
          </p:cNvPr>
          <p:cNvSpPr>
            <a:spLocks noGrp="1"/>
          </p:cNvSpPr>
          <p:nvPr>
            <p:ph type="dt" sz="half" idx="10"/>
          </p:nvPr>
        </p:nvSpPr>
        <p:spPr/>
        <p:txBody>
          <a:bodyPr/>
          <a:lstStyle/>
          <a:p>
            <a:fld id="{BE5A11E3-A85B-4CF1-98F3-CDB56A951C10}" type="datetime1">
              <a:rPr lang="en-GB" smtClean="0"/>
              <a:t>06/10/2023</a:t>
            </a:fld>
            <a:endParaRPr lang="en-GB"/>
          </a:p>
        </p:txBody>
      </p:sp>
      <p:sp>
        <p:nvSpPr>
          <p:cNvPr id="5" name="Footer Placeholder 4">
            <a:extLst>
              <a:ext uri="{FF2B5EF4-FFF2-40B4-BE49-F238E27FC236}">
                <a16:creationId xmlns:a16="http://schemas.microsoft.com/office/drawing/2014/main" id="{5754A8C9-DBA4-417C-958D-55776C9021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E1B76-F928-4CE6-8687-AC16F613EC62}"/>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7" name="Picture 4" descr="Graphical user interface, text&#10;&#10;Description automatically generated">
            <a:extLst>
              <a:ext uri="{FF2B5EF4-FFF2-40B4-BE49-F238E27FC236}">
                <a16:creationId xmlns:a16="http://schemas.microsoft.com/office/drawing/2014/main" id="{84FC9559-9933-4F27-AA65-EF199B5517BC}"/>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943453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7926-FBFC-4987-B6AB-F18BBF59F5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0D1310-3051-4748-953C-96D1A6C3BA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A0CFC6-5962-48A2-84B6-93887CF19736}"/>
              </a:ext>
            </a:extLst>
          </p:cNvPr>
          <p:cNvSpPr>
            <a:spLocks noGrp="1"/>
          </p:cNvSpPr>
          <p:nvPr>
            <p:ph type="dt" sz="half" idx="10"/>
          </p:nvPr>
        </p:nvSpPr>
        <p:spPr/>
        <p:txBody>
          <a:bodyPr/>
          <a:lstStyle/>
          <a:p>
            <a:fld id="{2C133458-5FA0-4953-8607-DFE69D25A34A}" type="datetime1">
              <a:rPr lang="en-GB" smtClean="0"/>
              <a:t>06/10/2023</a:t>
            </a:fld>
            <a:endParaRPr lang="en-GB"/>
          </a:p>
        </p:txBody>
      </p:sp>
      <p:sp>
        <p:nvSpPr>
          <p:cNvPr id="5" name="Footer Placeholder 4">
            <a:extLst>
              <a:ext uri="{FF2B5EF4-FFF2-40B4-BE49-F238E27FC236}">
                <a16:creationId xmlns:a16="http://schemas.microsoft.com/office/drawing/2014/main" id="{939F8F2F-05B2-4B75-B5E6-D25173EABE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6C3E31-3118-4298-9830-DAA9BDC16500}"/>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7" name="Picture 4" descr="Graphical user interface, text&#10;&#10;Description automatically generated">
            <a:extLst>
              <a:ext uri="{FF2B5EF4-FFF2-40B4-BE49-F238E27FC236}">
                <a16:creationId xmlns:a16="http://schemas.microsoft.com/office/drawing/2014/main" id="{B01C3A42-9711-4AE3-9830-8691F390890C}"/>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908463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986F1-FD53-44A1-901F-A0078D6319A8}"/>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D15CA6-90A6-4DAD-9095-CA5BD13DC3FC}"/>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D1E051-EF86-4E56-AC68-8956ADB3B95B}"/>
              </a:ext>
            </a:extLst>
          </p:cNvPr>
          <p:cNvSpPr>
            <a:spLocks noGrp="1"/>
          </p:cNvSpPr>
          <p:nvPr>
            <p:ph type="dt" sz="half" idx="10"/>
          </p:nvPr>
        </p:nvSpPr>
        <p:spPr/>
        <p:txBody>
          <a:bodyPr/>
          <a:lstStyle/>
          <a:p>
            <a:fld id="{71574EC0-17F3-4E97-A4AE-DDB2C79D8D58}" type="datetime1">
              <a:rPr lang="en-GB" smtClean="0"/>
              <a:t>06/10/2023</a:t>
            </a:fld>
            <a:endParaRPr lang="en-GB"/>
          </a:p>
        </p:txBody>
      </p:sp>
      <p:sp>
        <p:nvSpPr>
          <p:cNvPr id="5" name="Footer Placeholder 4">
            <a:extLst>
              <a:ext uri="{FF2B5EF4-FFF2-40B4-BE49-F238E27FC236}">
                <a16:creationId xmlns:a16="http://schemas.microsoft.com/office/drawing/2014/main" id="{65195F6B-2DD1-4DF4-89D8-EDE406C89E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4D9F62-0300-42C7-8464-3A087CB78739}"/>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7" name="Picture 4" descr="Graphical user interface, text&#10;&#10;Description automatically generated">
            <a:extLst>
              <a:ext uri="{FF2B5EF4-FFF2-40B4-BE49-F238E27FC236}">
                <a16:creationId xmlns:a16="http://schemas.microsoft.com/office/drawing/2014/main" id="{8E366640-B492-4731-B5E8-9B2E712B541D}"/>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187514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0323" y="4711618"/>
            <a:ext cx="9613859" cy="453051"/>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3" y="609599"/>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0319" y="5169585"/>
            <a:ext cx="9613863" cy="62297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6D54CF-702F-4D86-AC73-0EE7F53EF9E4}" type="datetime1">
              <a:rPr lang="en-GB" smtClean="0"/>
              <a:t>06/10/2023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7" y="4711311"/>
            <a:ext cx="1154151" cy="1090789"/>
          </a:xfrm>
        </p:spPr>
        <p:txBody>
          <a:bodyPr/>
          <a:lstStyle/>
          <a:p>
            <a:fld id="{D9B76261-0AAC-4E80-9389-A894704DDD3E}" type="slidenum">
              <a:rPr lang="en-GB" smtClean="0"/>
              <a:t>‹#›</a:t>
            </a:fld>
            <a:endParaRPr lang="en-GB"/>
          </a:p>
        </p:txBody>
      </p:sp>
    </p:spTree>
    <p:extLst>
      <p:ext uri="{BB962C8B-B14F-4D97-AF65-F5344CB8AC3E}">
        <p14:creationId xmlns:p14="http://schemas.microsoft.com/office/powerpoint/2010/main" val="212047199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0321" y="609597"/>
            <a:ext cx="9613859" cy="3592750"/>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3" y="4711617"/>
            <a:ext cx="9613859" cy="1090789"/>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6D54CF-702F-4D86-AC73-0EE7F53EF9E4}" type="datetime1">
              <a:rPr lang="en-GB" smtClean="0"/>
              <a:t>06/10/2023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7" y="4711617"/>
            <a:ext cx="1154151" cy="1090789"/>
          </a:xfrm>
        </p:spPr>
        <p:txBody>
          <a:bodyPr/>
          <a:lstStyle/>
          <a:p>
            <a:fld id="{D9B76261-0AAC-4E80-9389-A894704DDD3E}" type="slidenum">
              <a:rPr lang="en-GB" smtClean="0"/>
              <a:t>‹#›</a:t>
            </a:fld>
            <a:endParaRPr lang="en-GB"/>
          </a:p>
        </p:txBody>
      </p:sp>
    </p:spTree>
    <p:extLst>
      <p:ext uri="{BB962C8B-B14F-4D97-AF65-F5344CB8AC3E}">
        <p14:creationId xmlns:p14="http://schemas.microsoft.com/office/powerpoint/2010/main" val="14560529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0319" y="4711617"/>
            <a:ext cx="9613863" cy="588535"/>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0321" y="5300151"/>
            <a:ext cx="9613863" cy="50225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6D54CF-702F-4D86-AC73-0EE7F53EF9E4}" type="datetime1">
              <a:rPr lang="en-GB" smtClean="0"/>
              <a:t>06/10/2023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0729457" y="4709927"/>
            <a:ext cx="1154151" cy="1090789"/>
          </a:xfrm>
        </p:spPr>
        <p:txBody>
          <a:bodyPr/>
          <a:lstStyle/>
          <a:p>
            <a:fld id="{D9B76261-0AAC-4E80-9389-A894704DDD3E}" type="slidenum">
              <a:rPr lang="en-GB" smtClean="0"/>
              <a:t>‹#›</a:t>
            </a:fld>
            <a:endParaRPr lang="en-GB"/>
          </a:p>
        </p:txBody>
      </p:sp>
    </p:spTree>
    <p:extLst>
      <p:ext uri="{BB962C8B-B14F-4D97-AF65-F5344CB8AC3E}">
        <p14:creationId xmlns:p14="http://schemas.microsoft.com/office/powerpoint/2010/main" val="101255371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440C4-264B-4CC3-9229-FBC96DC5F8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BC89C3-BDDD-4486-A78D-7BCB3D836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447659-D362-46BC-9909-E00E15E1F4D8}"/>
              </a:ext>
            </a:extLst>
          </p:cNvPr>
          <p:cNvSpPr>
            <a:spLocks noGrp="1"/>
          </p:cNvSpPr>
          <p:nvPr>
            <p:ph type="dt" sz="half" idx="10"/>
          </p:nvPr>
        </p:nvSpPr>
        <p:spPr/>
        <p:txBody>
          <a:bodyPr/>
          <a:lstStyle/>
          <a:p>
            <a:fld id="{137A583C-6563-45A7-BD78-D8F9EA001063}" type="datetime1">
              <a:rPr lang="en-GB" smtClean="0"/>
              <a:t>06/10/2023</a:t>
            </a:fld>
            <a:endParaRPr lang="en-GB"/>
          </a:p>
        </p:txBody>
      </p:sp>
      <p:sp>
        <p:nvSpPr>
          <p:cNvPr id="5" name="Footer Placeholder 4">
            <a:extLst>
              <a:ext uri="{FF2B5EF4-FFF2-40B4-BE49-F238E27FC236}">
                <a16:creationId xmlns:a16="http://schemas.microsoft.com/office/drawing/2014/main" id="{24AA16EA-9CD7-45C1-BD3E-1570C179FE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4E349A-5C31-4C42-A945-607544958A58}"/>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7" name="Picture 4" descr="Graphical user interface, text&#10;&#10;Description automatically generated">
            <a:extLst>
              <a:ext uri="{FF2B5EF4-FFF2-40B4-BE49-F238E27FC236}">
                <a16:creationId xmlns:a16="http://schemas.microsoft.com/office/drawing/2014/main" id="{E26767FC-706D-4AD3-AC2E-E4F214FC17C2}"/>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3853908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3F6B-28BF-4009-97C1-070FBCC2304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24C7FC6-9568-451C-BD9D-0B37C8046E66}"/>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CD8F65-FF13-4C0F-8C6A-0FDF0ADB1DFB}"/>
              </a:ext>
            </a:extLst>
          </p:cNvPr>
          <p:cNvSpPr>
            <a:spLocks noGrp="1"/>
          </p:cNvSpPr>
          <p:nvPr>
            <p:ph type="dt" sz="half" idx="10"/>
          </p:nvPr>
        </p:nvSpPr>
        <p:spPr/>
        <p:txBody>
          <a:bodyPr/>
          <a:lstStyle/>
          <a:p>
            <a:fld id="{1F2A769A-E9E6-4D78-BCDA-9C238E1F891F}" type="datetime1">
              <a:rPr lang="en-GB" smtClean="0"/>
              <a:t>06/10/2023</a:t>
            </a:fld>
            <a:endParaRPr lang="en-GB"/>
          </a:p>
        </p:txBody>
      </p:sp>
      <p:sp>
        <p:nvSpPr>
          <p:cNvPr id="5" name="Footer Placeholder 4">
            <a:extLst>
              <a:ext uri="{FF2B5EF4-FFF2-40B4-BE49-F238E27FC236}">
                <a16:creationId xmlns:a16="http://schemas.microsoft.com/office/drawing/2014/main" id="{4ECB2299-5EF9-4D38-A6D5-EB5245DC5D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45B5C8-2376-49F4-B808-029BEBB5820D}"/>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7" name="Picture 4" descr="Graphical user interface, text&#10;&#10;Description automatically generated">
            <a:extLst>
              <a:ext uri="{FF2B5EF4-FFF2-40B4-BE49-F238E27FC236}">
                <a16:creationId xmlns:a16="http://schemas.microsoft.com/office/drawing/2014/main" id="{5F6840D3-D608-4550-B246-1E1E601E8971}"/>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4092281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1DA9-7E86-4D17-8519-58E33082E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BAB4BD-919B-40CA-B636-2C763A28E1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006340-9C71-48D9-B9F6-886C9C8F39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827419-2EBD-4E88-B05D-79416AD062B2}"/>
              </a:ext>
            </a:extLst>
          </p:cNvPr>
          <p:cNvSpPr>
            <a:spLocks noGrp="1"/>
          </p:cNvSpPr>
          <p:nvPr>
            <p:ph type="dt" sz="half" idx="10"/>
          </p:nvPr>
        </p:nvSpPr>
        <p:spPr/>
        <p:txBody>
          <a:bodyPr/>
          <a:lstStyle/>
          <a:p>
            <a:fld id="{55827F3E-139C-4F2A-90ED-C178BAB50082}" type="datetime1">
              <a:rPr lang="en-GB" smtClean="0"/>
              <a:t>06/10/2023</a:t>
            </a:fld>
            <a:endParaRPr lang="en-GB"/>
          </a:p>
        </p:txBody>
      </p:sp>
      <p:sp>
        <p:nvSpPr>
          <p:cNvPr id="6" name="Footer Placeholder 5">
            <a:extLst>
              <a:ext uri="{FF2B5EF4-FFF2-40B4-BE49-F238E27FC236}">
                <a16:creationId xmlns:a16="http://schemas.microsoft.com/office/drawing/2014/main" id="{2C9AB956-CE48-47C3-9C51-DE09E052ED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18A678-AFA0-4115-9FE0-42BA63FB57E6}"/>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8" name="Picture 4" descr="Graphical user interface, text&#10;&#10;Description automatically generated">
            <a:extLst>
              <a:ext uri="{FF2B5EF4-FFF2-40B4-BE49-F238E27FC236}">
                <a16:creationId xmlns:a16="http://schemas.microsoft.com/office/drawing/2014/main" id="{7624FDC8-E568-4491-9569-399673B94C56}"/>
              </a:ext>
            </a:extLst>
          </p:cNvPr>
          <p:cNvPicPr>
            <a:picLocks noChangeAspect="1"/>
          </p:cNvPicPr>
          <p:nvPr/>
        </p:nvPicPr>
        <p:blipFill rotWithShape="1">
          <a:blip r:embed="rId2"/>
          <a:srcRect l="27713" t="51412" r="34418" b="38691"/>
          <a:stretch/>
        </p:blipFill>
        <p:spPr>
          <a:xfrm>
            <a:off x="-30838" y="5287211"/>
            <a:ext cx="12219791" cy="1580315"/>
          </a:xfrm>
          <a:prstGeom prst="rect">
            <a:avLst/>
          </a:prstGeom>
        </p:spPr>
      </p:pic>
    </p:spTree>
    <p:extLst>
      <p:ext uri="{BB962C8B-B14F-4D97-AF65-F5344CB8AC3E}">
        <p14:creationId xmlns:p14="http://schemas.microsoft.com/office/powerpoint/2010/main" val="18417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95EB-5F40-4DDA-95D4-62A7FA821354}"/>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2E7959-2565-4675-9CB0-37974A6FA13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CAA099-CC36-4917-A052-B1A0330C888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47426F-A400-4DB6-A593-ADDAD205A95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36F99E-2CB7-465D-A12A-D453122FCD0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88D23F9-17C3-4CE4-AC1C-5FE2FDFEAA01}"/>
              </a:ext>
            </a:extLst>
          </p:cNvPr>
          <p:cNvSpPr>
            <a:spLocks noGrp="1"/>
          </p:cNvSpPr>
          <p:nvPr>
            <p:ph type="dt" sz="half" idx="10"/>
          </p:nvPr>
        </p:nvSpPr>
        <p:spPr/>
        <p:txBody>
          <a:bodyPr/>
          <a:lstStyle/>
          <a:p>
            <a:fld id="{7FAC9EF6-2F2B-46A7-B532-B949E524B9B9}" type="datetime1">
              <a:rPr lang="en-GB" smtClean="0"/>
              <a:t>06/10/2023</a:t>
            </a:fld>
            <a:endParaRPr lang="en-GB"/>
          </a:p>
        </p:txBody>
      </p:sp>
      <p:sp>
        <p:nvSpPr>
          <p:cNvPr id="8" name="Footer Placeholder 7">
            <a:extLst>
              <a:ext uri="{FF2B5EF4-FFF2-40B4-BE49-F238E27FC236}">
                <a16:creationId xmlns:a16="http://schemas.microsoft.com/office/drawing/2014/main" id="{AC23E45A-49C3-4C5F-8034-134451C6FB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66FC3F-3F04-4549-BA6C-5FD14CF46A25}"/>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10" name="Picture 4" descr="Graphical user interface, text&#10;&#10;Description automatically generated">
            <a:extLst>
              <a:ext uri="{FF2B5EF4-FFF2-40B4-BE49-F238E27FC236}">
                <a16:creationId xmlns:a16="http://schemas.microsoft.com/office/drawing/2014/main" id="{5D4A083C-6377-4C54-8293-74D3ECF1D2C8}"/>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252473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E18B3-68C8-4C84-88E7-38E3D5822D1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2E43A8-44FC-4077-B801-85434263D73B}"/>
              </a:ext>
            </a:extLst>
          </p:cNvPr>
          <p:cNvSpPr>
            <a:spLocks noGrp="1"/>
          </p:cNvSpPr>
          <p:nvPr>
            <p:ph type="dt" sz="half" idx="10"/>
          </p:nvPr>
        </p:nvSpPr>
        <p:spPr/>
        <p:txBody>
          <a:bodyPr/>
          <a:lstStyle/>
          <a:p>
            <a:fld id="{D79CC062-29B7-4C2E-9BB0-526E1070BB6A}" type="datetime1">
              <a:rPr lang="en-GB" smtClean="0"/>
              <a:t>06/10/2023</a:t>
            </a:fld>
            <a:endParaRPr lang="en-GB"/>
          </a:p>
        </p:txBody>
      </p:sp>
      <p:sp>
        <p:nvSpPr>
          <p:cNvPr id="4" name="Footer Placeholder 3">
            <a:extLst>
              <a:ext uri="{FF2B5EF4-FFF2-40B4-BE49-F238E27FC236}">
                <a16:creationId xmlns:a16="http://schemas.microsoft.com/office/drawing/2014/main" id="{589E9EF6-316E-49BC-A4E3-AF1B7B74103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89A7D06-FF77-4BAA-A4B1-E52B75F37CED}"/>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6" name="Picture 4" descr="Graphical user interface, text&#10;&#10;Description automatically generated">
            <a:extLst>
              <a:ext uri="{FF2B5EF4-FFF2-40B4-BE49-F238E27FC236}">
                <a16:creationId xmlns:a16="http://schemas.microsoft.com/office/drawing/2014/main" id="{A17EA3BA-1CF8-4C4E-9552-C658E5A44B2B}"/>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74110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BAAFD-21C5-4E34-B2B5-2913034B3833}"/>
              </a:ext>
            </a:extLst>
          </p:cNvPr>
          <p:cNvSpPr>
            <a:spLocks noGrp="1"/>
          </p:cNvSpPr>
          <p:nvPr>
            <p:ph type="dt" sz="half" idx="10"/>
          </p:nvPr>
        </p:nvSpPr>
        <p:spPr/>
        <p:txBody>
          <a:bodyPr/>
          <a:lstStyle/>
          <a:p>
            <a:fld id="{06DABFA8-1F9D-4828-A42F-7F3CA954911A}" type="datetime1">
              <a:rPr lang="en-GB" smtClean="0"/>
              <a:t>06/10/2023</a:t>
            </a:fld>
            <a:endParaRPr lang="en-GB"/>
          </a:p>
        </p:txBody>
      </p:sp>
      <p:sp>
        <p:nvSpPr>
          <p:cNvPr id="3" name="Footer Placeholder 2">
            <a:extLst>
              <a:ext uri="{FF2B5EF4-FFF2-40B4-BE49-F238E27FC236}">
                <a16:creationId xmlns:a16="http://schemas.microsoft.com/office/drawing/2014/main" id="{8687C813-36F3-4239-9192-9C60892679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75AFAD-43D9-4036-9009-5CBFBE7BB864}"/>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5" name="Picture 4" descr="Graphical user interface, text&#10;&#10;Description automatically generated">
            <a:extLst>
              <a:ext uri="{FF2B5EF4-FFF2-40B4-BE49-F238E27FC236}">
                <a16:creationId xmlns:a16="http://schemas.microsoft.com/office/drawing/2014/main" id="{17E74436-4709-4A88-9993-8C7CDE685ADC}"/>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3437930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0309F-E8A9-42B1-A0C3-0C9CA7F8003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CF10DE-07F4-4B37-BCAA-C60E71F8EA41}"/>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56277F-A5D6-436C-A99E-589B3C41140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91BC21D-BCFE-468E-9B86-C79DC96808C3}"/>
              </a:ext>
            </a:extLst>
          </p:cNvPr>
          <p:cNvSpPr>
            <a:spLocks noGrp="1"/>
          </p:cNvSpPr>
          <p:nvPr>
            <p:ph type="dt" sz="half" idx="10"/>
          </p:nvPr>
        </p:nvSpPr>
        <p:spPr/>
        <p:txBody>
          <a:bodyPr/>
          <a:lstStyle/>
          <a:p>
            <a:fld id="{3C57A7AD-F148-4EFD-BFDA-A1787C347A83}" type="datetime1">
              <a:rPr lang="en-GB" smtClean="0"/>
              <a:t>06/10/2023</a:t>
            </a:fld>
            <a:endParaRPr lang="en-GB"/>
          </a:p>
        </p:txBody>
      </p:sp>
      <p:sp>
        <p:nvSpPr>
          <p:cNvPr id="6" name="Footer Placeholder 5">
            <a:extLst>
              <a:ext uri="{FF2B5EF4-FFF2-40B4-BE49-F238E27FC236}">
                <a16:creationId xmlns:a16="http://schemas.microsoft.com/office/drawing/2014/main" id="{56EF66FE-4F92-408F-9A35-86B34B4CA5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A9327C-277F-411F-83F8-F175251DAD70}"/>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8" name="Picture 4" descr="Graphical user interface, text&#10;&#10;Description automatically generated">
            <a:extLst>
              <a:ext uri="{FF2B5EF4-FFF2-40B4-BE49-F238E27FC236}">
                <a16:creationId xmlns:a16="http://schemas.microsoft.com/office/drawing/2014/main" id="{E774707C-7551-4958-9E24-8C3E5C24EE15}"/>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251786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F86D4-9B6D-4CF5-8C22-D5F9263A26D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2FCD702-663F-49CF-9C5C-B6116D78A3B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0D2CE1CF-B323-4BA8-9651-847BE595A77C}"/>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3605597-BF06-4ED2-BFDD-B03922FA4458}"/>
              </a:ext>
            </a:extLst>
          </p:cNvPr>
          <p:cNvSpPr>
            <a:spLocks noGrp="1"/>
          </p:cNvSpPr>
          <p:nvPr>
            <p:ph type="dt" sz="half" idx="10"/>
          </p:nvPr>
        </p:nvSpPr>
        <p:spPr/>
        <p:txBody>
          <a:bodyPr/>
          <a:lstStyle/>
          <a:p>
            <a:fld id="{0BA60E66-77A3-4F3E-9A5B-9AF53BBFA8E2}" type="datetime1">
              <a:rPr lang="en-GB" smtClean="0"/>
              <a:t>06/10/2023</a:t>
            </a:fld>
            <a:endParaRPr lang="en-GB"/>
          </a:p>
        </p:txBody>
      </p:sp>
      <p:sp>
        <p:nvSpPr>
          <p:cNvPr id="6" name="Footer Placeholder 5">
            <a:extLst>
              <a:ext uri="{FF2B5EF4-FFF2-40B4-BE49-F238E27FC236}">
                <a16:creationId xmlns:a16="http://schemas.microsoft.com/office/drawing/2014/main" id="{6F585732-EB58-489F-825E-1801C7BFC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F2AE43-F246-4886-8116-9FBA8BA7CAC6}"/>
              </a:ext>
            </a:extLst>
          </p:cNvPr>
          <p:cNvSpPr>
            <a:spLocks noGrp="1"/>
          </p:cNvSpPr>
          <p:nvPr>
            <p:ph type="sldNum" sz="quarter" idx="12"/>
          </p:nvPr>
        </p:nvSpPr>
        <p:spPr/>
        <p:txBody>
          <a:bodyPr/>
          <a:lstStyle/>
          <a:p>
            <a:fld id="{D9B76261-0AAC-4E80-9389-A894704DDD3E}" type="slidenum">
              <a:rPr lang="en-GB" smtClean="0"/>
              <a:t>‹#›</a:t>
            </a:fld>
            <a:endParaRPr lang="en-GB"/>
          </a:p>
        </p:txBody>
      </p:sp>
      <p:pic>
        <p:nvPicPr>
          <p:cNvPr id="8" name="Picture 4" descr="Graphical user interface, text&#10;&#10;Description automatically generated">
            <a:extLst>
              <a:ext uri="{FF2B5EF4-FFF2-40B4-BE49-F238E27FC236}">
                <a16:creationId xmlns:a16="http://schemas.microsoft.com/office/drawing/2014/main" id="{42A4FE5A-8B77-4D66-AAEA-2EB0162637E7}"/>
              </a:ext>
            </a:extLst>
          </p:cNvPr>
          <p:cNvPicPr>
            <a:picLocks noChangeAspect="1"/>
          </p:cNvPicPr>
          <p:nvPr/>
        </p:nvPicPr>
        <p:blipFill rotWithShape="1">
          <a:blip r:embed="rId2"/>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53116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46D4B-6FCB-480A-BEA3-53C5A8B17BA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334866-51A4-4860-94C6-E837297DF3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B3CB67-83B4-49B5-BD92-ACC1CD2F5DC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6D54CF-702F-4D86-AC73-0EE7F53EF9E4}" type="datetime1">
              <a:rPr lang="en-GB" smtClean="0"/>
              <a:t>06/10/2023</a:t>
            </a:fld>
            <a:endParaRPr lang="en-GB"/>
          </a:p>
        </p:txBody>
      </p:sp>
      <p:sp>
        <p:nvSpPr>
          <p:cNvPr id="5" name="Footer Placeholder 4">
            <a:extLst>
              <a:ext uri="{FF2B5EF4-FFF2-40B4-BE49-F238E27FC236}">
                <a16:creationId xmlns:a16="http://schemas.microsoft.com/office/drawing/2014/main" id="{E7C18DEE-DFDF-46D9-A3B4-C5149BE6C15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6DCBE8-DA2A-4E8E-AA35-F3B4C83965E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9B76261-0AAC-4E80-9389-A894704DDD3E}" type="slidenum">
              <a:rPr lang="en-GB" smtClean="0"/>
              <a:t>‹#›</a:t>
            </a:fld>
            <a:endParaRPr lang="en-GB"/>
          </a:p>
        </p:txBody>
      </p:sp>
      <p:pic>
        <p:nvPicPr>
          <p:cNvPr id="7" name="Picture 4" descr="Graphical user interface, text&#10;&#10;Description automatically generated">
            <a:extLst>
              <a:ext uri="{FF2B5EF4-FFF2-40B4-BE49-F238E27FC236}">
                <a16:creationId xmlns:a16="http://schemas.microsoft.com/office/drawing/2014/main" id="{3A30537A-24BB-4F74-A304-260D1A919608}"/>
              </a:ext>
            </a:extLst>
          </p:cNvPr>
          <p:cNvPicPr>
            <a:picLocks noChangeAspect="1"/>
          </p:cNvPicPr>
          <p:nvPr/>
        </p:nvPicPr>
        <p:blipFill rotWithShape="1">
          <a:blip r:embed="rId16"/>
          <a:srcRect l="27713" t="51412" r="34418" b="38691"/>
          <a:stretch/>
        </p:blipFill>
        <p:spPr>
          <a:xfrm>
            <a:off x="-30838" y="5277686"/>
            <a:ext cx="12219791" cy="1580315"/>
          </a:xfrm>
          <a:prstGeom prst="rect">
            <a:avLst/>
          </a:prstGeom>
        </p:spPr>
      </p:pic>
    </p:spTree>
    <p:extLst>
      <p:ext uri="{BB962C8B-B14F-4D97-AF65-F5344CB8AC3E}">
        <p14:creationId xmlns:p14="http://schemas.microsoft.com/office/powerpoint/2010/main" val="3404412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activeforlife.com/18-ways-to-get-kids-outside/?gclid=EAIaIQobChMInILqw_PH_wIVW-3tCh2iTA8BEAAYAyAAEgL_s_D_BwE&amp;gclsrc=aw.ds" TargetMode="Externa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tartingwellworcs.nhs.u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www.youngminds.org.uk/" TargetMode="External"/><Relationship Id="rId4" Type="http://schemas.openxmlformats.org/officeDocument/2006/relationships/hyperlink" Target="https://www.talkcommunitydirectory.org/children-and-famili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https://www.youtube.com/embed/I9vYqbWB1FA?feature=oembed" TargetMode="External"/><Relationship Id="rId7" Type="http://schemas.openxmlformats.org/officeDocument/2006/relationships/slide" Target="slide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youtu.be/I9vYqbWB1FA" TargetMode="External"/><Relationship Id="rId5" Type="http://schemas.openxmlformats.org/officeDocument/2006/relationships/notesSlide" Target="../notesSlides/notesSlide5.xml"/><Relationship Id="rId10" Type="http://schemas.openxmlformats.org/officeDocument/2006/relationships/image" Target="../media/image8.jpe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ubtitle 16">
            <a:extLst>
              <a:ext uri="{FF2B5EF4-FFF2-40B4-BE49-F238E27FC236}">
                <a16:creationId xmlns:a16="http://schemas.microsoft.com/office/drawing/2014/main" id="{B1290D38-C73E-4171-BCEE-FF213A41F2BA}"/>
              </a:ext>
            </a:extLst>
          </p:cNvPr>
          <p:cNvSpPr>
            <a:spLocks noGrp="1"/>
          </p:cNvSpPr>
          <p:nvPr>
            <p:ph type="subTitle" idx="1"/>
          </p:nvPr>
        </p:nvSpPr>
        <p:spPr>
          <a:xfrm>
            <a:off x="2667000" y="4324350"/>
            <a:ext cx="6858000" cy="1227339"/>
          </a:xfrm>
        </p:spPr>
        <p:txBody>
          <a:bodyPr>
            <a:normAutofit fontScale="92500" lnSpcReduction="20000"/>
          </a:bodyPr>
          <a:lstStyle/>
          <a:p>
            <a:r>
              <a:rPr lang="en-GB" sz="3600" b="1" dirty="0"/>
              <a:t>Building Resilience In Your Child</a:t>
            </a:r>
          </a:p>
          <a:p>
            <a:r>
              <a:rPr lang="en-GB" sz="2800" b="1" dirty="0"/>
              <a:t>Workshop for Parents and carers of primary school-aged children</a:t>
            </a:r>
          </a:p>
          <a:p>
            <a:endParaRPr lang="en-GB" sz="1200" dirty="0"/>
          </a:p>
        </p:txBody>
      </p:sp>
      <p:pic>
        <p:nvPicPr>
          <p:cNvPr id="3" name="Picture 2">
            <a:extLst>
              <a:ext uri="{FF2B5EF4-FFF2-40B4-BE49-F238E27FC236}">
                <a16:creationId xmlns:a16="http://schemas.microsoft.com/office/drawing/2014/main" id="{3F11527E-14DD-4D91-AC82-4698C74C0821}"/>
              </a:ext>
            </a:extLst>
          </p:cNvPr>
          <p:cNvPicPr>
            <a:picLocks noChangeAspect="1"/>
          </p:cNvPicPr>
          <p:nvPr/>
        </p:nvPicPr>
        <p:blipFill rotWithShape="1">
          <a:blip r:embed="rId3"/>
          <a:srcRect l="18125" t="8334" r="17395" b="5926"/>
          <a:stretch/>
        </p:blipFill>
        <p:spPr>
          <a:xfrm>
            <a:off x="2491643" y="24875"/>
            <a:ext cx="7662008" cy="4268216"/>
          </a:xfrm>
          <a:prstGeom prst="rect">
            <a:avLst/>
          </a:prstGeom>
        </p:spPr>
      </p:pic>
    </p:spTree>
    <p:extLst>
      <p:ext uri="{BB962C8B-B14F-4D97-AF65-F5344CB8AC3E}">
        <p14:creationId xmlns:p14="http://schemas.microsoft.com/office/powerpoint/2010/main" val="3754974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09" y="0"/>
            <a:ext cx="10515600" cy="1325563"/>
          </a:xfrm>
        </p:spPr>
        <p:txBody>
          <a:bodyPr>
            <a:normAutofit/>
          </a:bodyPr>
          <a:lstStyle/>
          <a:p>
            <a:r>
              <a:rPr lang="en-GB" sz="2800" b="1" dirty="0"/>
              <a:t>How our worries and actions can impact our child</a:t>
            </a:r>
          </a:p>
        </p:txBody>
      </p:sp>
      <p:sp>
        <p:nvSpPr>
          <p:cNvPr id="4" name="Rectangle 3"/>
          <p:cNvSpPr/>
          <p:nvPr/>
        </p:nvSpPr>
        <p:spPr>
          <a:xfrm>
            <a:off x="2135560" y="960895"/>
            <a:ext cx="2736304" cy="1883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t>Mum’s Thoughts</a:t>
            </a:r>
          </a:p>
          <a:p>
            <a:pPr algn="ctr"/>
            <a:r>
              <a:rPr lang="en-GB" dirty="0"/>
              <a:t>Sarah is worried about school.</a:t>
            </a:r>
          </a:p>
          <a:p>
            <a:pPr algn="ctr"/>
            <a:r>
              <a:rPr lang="en-GB" dirty="0"/>
              <a:t>She won’t cope very well</a:t>
            </a:r>
          </a:p>
          <a:p>
            <a:pPr algn="ctr"/>
            <a:r>
              <a:rPr lang="en-GB" dirty="0"/>
              <a:t>I must sort this out so she doesn’t worry</a:t>
            </a:r>
          </a:p>
          <a:p>
            <a:pPr algn="ctr"/>
            <a:endParaRPr lang="en-GB" dirty="0"/>
          </a:p>
        </p:txBody>
      </p:sp>
      <p:sp>
        <p:nvSpPr>
          <p:cNvPr id="5" name="Rectangle 4"/>
          <p:cNvSpPr/>
          <p:nvPr/>
        </p:nvSpPr>
        <p:spPr>
          <a:xfrm>
            <a:off x="636237" y="3068960"/>
            <a:ext cx="1499324" cy="1152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t>Feelings</a:t>
            </a:r>
          </a:p>
          <a:p>
            <a:pPr algn="ctr"/>
            <a:endParaRPr lang="en-GB" u="sng" dirty="0"/>
          </a:p>
          <a:p>
            <a:pPr algn="ctr"/>
            <a:r>
              <a:rPr lang="en-GB" dirty="0"/>
              <a:t>Anxious</a:t>
            </a:r>
          </a:p>
        </p:txBody>
      </p:sp>
      <p:sp>
        <p:nvSpPr>
          <p:cNvPr id="6" name="Rectangle 5"/>
          <p:cNvSpPr/>
          <p:nvPr/>
        </p:nvSpPr>
        <p:spPr>
          <a:xfrm>
            <a:off x="2329802" y="4177746"/>
            <a:ext cx="2736302" cy="1303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t>Behaviou</a:t>
            </a:r>
            <a:r>
              <a:rPr lang="en-GB" dirty="0"/>
              <a:t>r</a:t>
            </a:r>
          </a:p>
          <a:p>
            <a:pPr algn="ctr"/>
            <a:r>
              <a:rPr lang="en-GB" dirty="0"/>
              <a:t>Let her stay off school</a:t>
            </a:r>
          </a:p>
          <a:p>
            <a:pPr algn="ctr"/>
            <a:r>
              <a:rPr lang="en-GB" dirty="0"/>
              <a:t>Make decisions for her</a:t>
            </a:r>
          </a:p>
          <a:p>
            <a:pPr algn="ctr"/>
            <a:endParaRPr lang="en-GB" dirty="0"/>
          </a:p>
        </p:txBody>
      </p:sp>
      <p:cxnSp>
        <p:nvCxnSpPr>
          <p:cNvPr id="13" name="Straight Arrow Connector 12"/>
          <p:cNvCxnSpPr>
            <a:cxnSpLocks/>
          </p:cNvCxnSpPr>
          <p:nvPr/>
        </p:nvCxnSpPr>
        <p:spPr>
          <a:xfrm flipH="1">
            <a:off x="9425097" y="2293802"/>
            <a:ext cx="1" cy="110037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407759" y="2417144"/>
            <a:ext cx="576064" cy="46805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1695791" y="4446051"/>
            <a:ext cx="432048" cy="39604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007768" y="2384884"/>
            <a:ext cx="648072" cy="39604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02D55594-BCDC-E2D4-39AE-FEC19A8BF708}"/>
              </a:ext>
            </a:extLst>
          </p:cNvPr>
          <p:cNvSpPr>
            <a:spLocks noGrp="1"/>
          </p:cNvSpPr>
          <p:nvPr>
            <p:ph idx="1"/>
          </p:nvPr>
        </p:nvSpPr>
        <p:spPr>
          <a:xfrm>
            <a:off x="8231832" y="561112"/>
            <a:ext cx="2686055" cy="13255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u="sng" dirty="0"/>
              <a:t>Sarah’s Thoughts</a:t>
            </a:r>
          </a:p>
          <a:p>
            <a:pPr marL="0" indent="0" algn="ctr">
              <a:buNone/>
            </a:pPr>
            <a:r>
              <a:rPr lang="en-GB" dirty="0"/>
              <a:t>Mum’s worried about me, it must be bad</a:t>
            </a:r>
          </a:p>
        </p:txBody>
      </p:sp>
      <p:sp>
        <p:nvSpPr>
          <p:cNvPr id="12" name="Rectangle 11">
            <a:extLst>
              <a:ext uri="{FF2B5EF4-FFF2-40B4-BE49-F238E27FC236}">
                <a16:creationId xmlns:a16="http://schemas.microsoft.com/office/drawing/2014/main" id="{417E0D5F-243F-AB9E-607E-1170DA53E147}"/>
              </a:ext>
            </a:extLst>
          </p:cNvPr>
          <p:cNvSpPr/>
          <p:nvPr/>
        </p:nvSpPr>
        <p:spPr>
          <a:xfrm>
            <a:off x="6313506" y="2393015"/>
            <a:ext cx="2322413" cy="132556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t>Sarah’s Physical Feelings</a:t>
            </a:r>
          </a:p>
          <a:p>
            <a:pPr algn="ctr"/>
            <a:r>
              <a:rPr lang="en-GB" dirty="0"/>
              <a:t>heart racing, tummy ache</a:t>
            </a:r>
          </a:p>
          <a:p>
            <a:pPr algn="ctr"/>
            <a:endParaRPr lang="en-GB" dirty="0"/>
          </a:p>
        </p:txBody>
      </p:sp>
      <p:sp>
        <p:nvSpPr>
          <p:cNvPr id="14" name="Rectangle 13">
            <a:extLst>
              <a:ext uri="{FF2B5EF4-FFF2-40B4-BE49-F238E27FC236}">
                <a16:creationId xmlns:a16="http://schemas.microsoft.com/office/drawing/2014/main" id="{9EC2EBD7-1DC8-A6AB-97A4-2D540D2F03BF}"/>
              </a:ext>
            </a:extLst>
          </p:cNvPr>
          <p:cNvSpPr/>
          <p:nvPr/>
        </p:nvSpPr>
        <p:spPr>
          <a:xfrm>
            <a:off x="8231832" y="4359258"/>
            <a:ext cx="2322413" cy="122413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t>Sarah’s Behaviour</a:t>
            </a:r>
          </a:p>
          <a:p>
            <a:pPr algn="ctr"/>
            <a:r>
              <a:rPr lang="en-GB" dirty="0"/>
              <a:t>Stay with mum</a:t>
            </a:r>
          </a:p>
          <a:p>
            <a:pPr algn="ctr"/>
            <a:r>
              <a:rPr lang="en-GB" dirty="0"/>
              <a:t>Avoid joining in</a:t>
            </a:r>
          </a:p>
        </p:txBody>
      </p:sp>
      <p:sp>
        <p:nvSpPr>
          <p:cNvPr id="16" name="Rectangle 15">
            <a:extLst>
              <a:ext uri="{FF2B5EF4-FFF2-40B4-BE49-F238E27FC236}">
                <a16:creationId xmlns:a16="http://schemas.microsoft.com/office/drawing/2014/main" id="{E312E69E-09E5-B6B7-8DC0-15A89755B916}"/>
              </a:ext>
            </a:extLst>
          </p:cNvPr>
          <p:cNvSpPr/>
          <p:nvPr/>
        </p:nvSpPr>
        <p:spPr>
          <a:xfrm>
            <a:off x="10168720" y="2447010"/>
            <a:ext cx="1843218" cy="99195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u="sng" dirty="0"/>
              <a:t>Sarah’s Feelings</a:t>
            </a:r>
          </a:p>
          <a:p>
            <a:pPr algn="ctr"/>
            <a:r>
              <a:rPr lang="en-GB" dirty="0"/>
              <a:t>Worried</a:t>
            </a:r>
          </a:p>
          <a:p>
            <a:pPr algn="ctr"/>
            <a:endParaRPr lang="en-GB" dirty="0"/>
          </a:p>
        </p:txBody>
      </p:sp>
      <p:cxnSp>
        <p:nvCxnSpPr>
          <p:cNvPr id="21" name="Straight Arrow Connector 20">
            <a:extLst>
              <a:ext uri="{FF2B5EF4-FFF2-40B4-BE49-F238E27FC236}">
                <a16:creationId xmlns:a16="http://schemas.microsoft.com/office/drawing/2014/main" id="{CB1E6717-E1BC-7255-1E68-765AB92CD2BF}"/>
              </a:ext>
            </a:extLst>
          </p:cNvPr>
          <p:cNvCxnSpPr>
            <a:cxnSpLocks/>
          </p:cNvCxnSpPr>
          <p:nvPr/>
        </p:nvCxnSpPr>
        <p:spPr>
          <a:xfrm flipH="1">
            <a:off x="8938278" y="2843992"/>
            <a:ext cx="909519"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7A5B926-5CD4-77D5-E7BA-A18E920DA06A}"/>
              </a:ext>
            </a:extLst>
          </p:cNvPr>
          <p:cNvCxnSpPr>
            <a:cxnSpLocks/>
          </p:cNvCxnSpPr>
          <p:nvPr/>
        </p:nvCxnSpPr>
        <p:spPr>
          <a:xfrm>
            <a:off x="3564187" y="3192651"/>
            <a:ext cx="0" cy="66839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58B7840-ACEA-8D98-14E1-6403039BA926}"/>
              </a:ext>
            </a:extLst>
          </p:cNvPr>
          <p:cNvCxnSpPr>
            <a:cxnSpLocks/>
          </p:cNvCxnSpPr>
          <p:nvPr/>
        </p:nvCxnSpPr>
        <p:spPr>
          <a:xfrm flipH="1">
            <a:off x="7320138" y="1137162"/>
            <a:ext cx="511444" cy="72913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E30256D-D66D-8A09-6628-00C9164051DD}"/>
              </a:ext>
            </a:extLst>
          </p:cNvPr>
          <p:cNvCxnSpPr>
            <a:cxnSpLocks/>
          </p:cNvCxnSpPr>
          <p:nvPr/>
        </p:nvCxnSpPr>
        <p:spPr>
          <a:xfrm>
            <a:off x="7320138" y="4029559"/>
            <a:ext cx="636551" cy="69356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97F419D-3C0A-F5CC-EFAD-54573C1C26E4}"/>
              </a:ext>
            </a:extLst>
          </p:cNvPr>
          <p:cNvCxnSpPr>
            <a:cxnSpLocks/>
          </p:cNvCxnSpPr>
          <p:nvPr/>
        </p:nvCxnSpPr>
        <p:spPr>
          <a:xfrm>
            <a:off x="11191550" y="1187808"/>
            <a:ext cx="380263" cy="698867"/>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E66AB93-BDE6-6864-6333-2A177C045763}"/>
              </a:ext>
            </a:extLst>
          </p:cNvPr>
          <p:cNvCxnSpPr>
            <a:cxnSpLocks/>
          </p:cNvCxnSpPr>
          <p:nvPr/>
        </p:nvCxnSpPr>
        <p:spPr>
          <a:xfrm flipH="1">
            <a:off x="10917887" y="3829087"/>
            <a:ext cx="446778" cy="81498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7DA821E-7B46-5062-CDAA-769F37F6C6BC}"/>
              </a:ext>
            </a:extLst>
          </p:cNvPr>
          <p:cNvCxnSpPr>
            <a:cxnSpLocks/>
          </p:cNvCxnSpPr>
          <p:nvPr/>
        </p:nvCxnSpPr>
        <p:spPr>
          <a:xfrm flipH="1">
            <a:off x="4780705" y="2942988"/>
            <a:ext cx="1224000" cy="886099"/>
          </a:xfrm>
          <a:prstGeom prst="straightConnector1">
            <a:avLst/>
          </a:prstGeom>
          <a:ln w="47625">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931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99C43-AE17-6B8E-7AB5-C6387901621A}"/>
              </a:ext>
            </a:extLst>
          </p:cNvPr>
          <p:cNvSpPr>
            <a:spLocks noGrp="1"/>
          </p:cNvSpPr>
          <p:nvPr>
            <p:ph type="title"/>
          </p:nvPr>
        </p:nvSpPr>
        <p:spPr>
          <a:xfrm>
            <a:off x="1405090" y="-273397"/>
            <a:ext cx="10515600" cy="1325563"/>
          </a:xfrm>
        </p:spPr>
        <p:txBody>
          <a:bodyPr>
            <a:normAutofit/>
          </a:bodyPr>
          <a:lstStyle/>
          <a:p>
            <a:r>
              <a:rPr lang="en-GB" sz="4000" b="1" u="sng" dirty="0"/>
              <a:t>Managing difficult emotions can be really hard</a:t>
            </a:r>
          </a:p>
        </p:txBody>
      </p:sp>
      <p:sp>
        <p:nvSpPr>
          <p:cNvPr id="4" name="Content Placeholder 3">
            <a:extLst>
              <a:ext uri="{FF2B5EF4-FFF2-40B4-BE49-F238E27FC236}">
                <a16:creationId xmlns:a16="http://schemas.microsoft.com/office/drawing/2014/main" id="{B5111023-AEE0-448C-9898-4FEABA6E788A}"/>
              </a:ext>
            </a:extLst>
          </p:cNvPr>
          <p:cNvSpPr>
            <a:spLocks noGrp="1"/>
          </p:cNvSpPr>
          <p:nvPr>
            <p:ph sz="half" idx="2"/>
          </p:nvPr>
        </p:nvSpPr>
        <p:spPr>
          <a:xfrm>
            <a:off x="156274" y="927511"/>
            <a:ext cx="11879452" cy="4351338"/>
          </a:xfrm>
        </p:spPr>
        <p:txBody>
          <a:bodyPr>
            <a:noAutofit/>
          </a:bodyPr>
          <a:lstStyle/>
          <a:p>
            <a:r>
              <a:rPr lang="en-GB" sz="2800" dirty="0"/>
              <a:t>We all experience a full range of emotions like happiness, sadness, worry, excited and anger and this is normal</a:t>
            </a:r>
          </a:p>
          <a:p>
            <a:endParaRPr lang="en-GB" sz="2800" dirty="0"/>
          </a:p>
          <a:p>
            <a:r>
              <a:rPr lang="en-GB" sz="2800" dirty="0"/>
              <a:t>We are never going to be happy all the time and that’s fine</a:t>
            </a:r>
          </a:p>
          <a:p>
            <a:endParaRPr lang="en-GB" sz="2800" dirty="0"/>
          </a:p>
          <a:p>
            <a:r>
              <a:rPr lang="en-GB" sz="2800" dirty="0"/>
              <a:t>But difficult feelings like sadness, anxiety, anger feel horrible and can be hard to regulate</a:t>
            </a:r>
          </a:p>
          <a:p>
            <a:endParaRPr lang="en-GB" sz="2800" dirty="0"/>
          </a:p>
          <a:p>
            <a:r>
              <a:rPr lang="en-GB" sz="2800" dirty="0"/>
              <a:t>And as a parent it can be really hard to know what to do to help our child when they are struggling with difficult emotions</a:t>
            </a:r>
          </a:p>
        </p:txBody>
      </p:sp>
    </p:spTree>
    <p:extLst>
      <p:ext uri="{BB962C8B-B14F-4D97-AF65-F5344CB8AC3E}">
        <p14:creationId xmlns:p14="http://schemas.microsoft.com/office/powerpoint/2010/main" val="415560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0051D-CAC8-E8E6-32B2-49AEEB552EEF}"/>
              </a:ext>
            </a:extLst>
          </p:cNvPr>
          <p:cNvSpPr>
            <a:spLocks noGrp="1"/>
          </p:cNvSpPr>
          <p:nvPr>
            <p:ph type="title"/>
          </p:nvPr>
        </p:nvSpPr>
        <p:spPr>
          <a:xfrm>
            <a:off x="914399" y="172759"/>
            <a:ext cx="10515600" cy="1325563"/>
          </a:xfrm>
        </p:spPr>
        <p:txBody>
          <a:bodyPr>
            <a:normAutofit/>
          </a:bodyPr>
          <a:lstStyle/>
          <a:p>
            <a:r>
              <a:rPr lang="en-GB" sz="4000" b="1" dirty="0"/>
              <a:t>Helping your child to recognise their emotions </a:t>
            </a:r>
          </a:p>
        </p:txBody>
      </p:sp>
      <p:pic>
        <p:nvPicPr>
          <p:cNvPr id="7" name="Content Placeholder 6">
            <a:extLst>
              <a:ext uri="{FF2B5EF4-FFF2-40B4-BE49-F238E27FC236}">
                <a16:creationId xmlns:a16="http://schemas.microsoft.com/office/drawing/2014/main" id="{B272096C-F19A-592B-A284-1C848DCC70F2}"/>
              </a:ext>
            </a:extLst>
          </p:cNvPr>
          <p:cNvPicPr>
            <a:picLocks noGrp="1" noChangeAspect="1"/>
          </p:cNvPicPr>
          <p:nvPr>
            <p:ph sz="half" idx="1"/>
          </p:nvPr>
        </p:nvPicPr>
        <p:blipFill>
          <a:blip r:embed="rId3"/>
          <a:stretch>
            <a:fillRect/>
          </a:stretch>
        </p:blipFill>
        <p:spPr>
          <a:xfrm>
            <a:off x="2903995" y="1164946"/>
            <a:ext cx="5875700" cy="4378603"/>
          </a:xfrm>
          <a:prstGeom prst="rect">
            <a:avLst/>
          </a:prstGeom>
        </p:spPr>
      </p:pic>
    </p:spTree>
    <p:extLst>
      <p:ext uri="{BB962C8B-B14F-4D97-AF65-F5344CB8AC3E}">
        <p14:creationId xmlns:p14="http://schemas.microsoft.com/office/powerpoint/2010/main" val="2911240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EA49096E-B238-6F22-82B5-96E2C4738B4D}"/>
              </a:ext>
            </a:extLst>
          </p:cNvPr>
          <p:cNvSpPr>
            <a:spLocks noGrp="1"/>
          </p:cNvSpPr>
          <p:nvPr>
            <p:ph type="title"/>
          </p:nvPr>
        </p:nvSpPr>
        <p:spPr>
          <a:xfrm>
            <a:off x="985727" y="2245489"/>
            <a:ext cx="3991386" cy="1032158"/>
          </a:xfrm>
        </p:spPr>
        <p:txBody>
          <a:bodyPr>
            <a:normAutofit fontScale="90000"/>
          </a:bodyPr>
          <a:lstStyle/>
          <a:p>
            <a:r>
              <a:rPr lang="en-US" sz="3600" dirty="0"/>
              <a:t>Helping your child deal with difficult emotions</a:t>
            </a:r>
          </a:p>
        </p:txBody>
      </p:sp>
      <p:pic>
        <p:nvPicPr>
          <p:cNvPr id="1026" name="Picture 2">
            <a:extLst>
              <a:ext uri="{FF2B5EF4-FFF2-40B4-BE49-F238E27FC236}">
                <a16:creationId xmlns:a16="http://schemas.microsoft.com/office/drawing/2014/main" id="{A05E8DDB-4B15-F070-B9BF-FDC6278EAF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0"/>
            <a:ext cx="6086706" cy="692175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115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B1E9-F635-8459-49B9-49752335AE43}"/>
              </a:ext>
            </a:extLst>
          </p:cNvPr>
          <p:cNvSpPr>
            <a:spLocks noGrp="1"/>
          </p:cNvSpPr>
          <p:nvPr>
            <p:ph type="title"/>
          </p:nvPr>
        </p:nvSpPr>
        <p:spPr>
          <a:xfrm>
            <a:off x="163027" y="105635"/>
            <a:ext cx="11190773" cy="1325563"/>
          </a:xfrm>
        </p:spPr>
        <p:txBody>
          <a:bodyPr>
            <a:normAutofit/>
          </a:bodyPr>
          <a:lstStyle/>
          <a:p>
            <a:r>
              <a:rPr lang="en-GB" sz="5400" b="1" dirty="0"/>
              <a:t>Focussing on your strengths</a:t>
            </a:r>
          </a:p>
        </p:txBody>
      </p:sp>
      <p:pic>
        <p:nvPicPr>
          <p:cNvPr id="4" name="Content Placeholder 3">
            <a:extLst>
              <a:ext uri="{FF2B5EF4-FFF2-40B4-BE49-F238E27FC236}">
                <a16:creationId xmlns:a16="http://schemas.microsoft.com/office/drawing/2014/main" id="{1A64491C-1684-6F65-3119-ACCFD374EEBD}"/>
              </a:ext>
            </a:extLst>
          </p:cNvPr>
          <p:cNvPicPr>
            <a:picLocks noGrp="1" noChangeAspect="1"/>
          </p:cNvPicPr>
          <p:nvPr>
            <p:ph idx="1"/>
          </p:nvPr>
        </p:nvPicPr>
        <p:blipFill rotWithShape="1">
          <a:blip r:embed="rId3"/>
          <a:srcRect t="5200"/>
          <a:stretch/>
        </p:blipFill>
        <p:spPr>
          <a:xfrm>
            <a:off x="163027" y="1238853"/>
            <a:ext cx="4846103" cy="4073539"/>
          </a:xfrm>
          <a:prstGeom prst="rect">
            <a:avLst/>
          </a:prstGeom>
        </p:spPr>
      </p:pic>
      <p:pic>
        <p:nvPicPr>
          <p:cNvPr id="6" name="Picture 5">
            <a:extLst>
              <a:ext uri="{FF2B5EF4-FFF2-40B4-BE49-F238E27FC236}">
                <a16:creationId xmlns:a16="http://schemas.microsoft.com/office/drawing/2014/main" id="{90339CE3-46F0-D71D-C894-25DE3253CB30}"/>
              </a:ext>
            </a:extLst>
          </p:cNvPr>
          <p:cNvPicPr>
            <a:picLocks noChangeAspect="1"/>
          </p:cNvPicPr>
          <p:nvPr/>
        </p:nvPicPr>
        <p:blipFill>
          <a:blip r:embed="rId4"/>
          <a:stretch>
            <a:fillRect/>
          </a:stretch>
        </p:blipFill>
        <p:spPr>
          <a:xfrm>
            <a:off x="7950938" y="503211"/>
            <a:ext cx="4078035" cy="4304900"/>
          </a:xfrm>
          <a:prstGeom prst="rect">
            <a:avLst/>
          </a:prstGeom>
        </p:spPr>
      </p:pic>
      <p:pic>
        <p:nvPicPr>
          <p:cNvPr id="10" name="Picture 9">
            <a:extLst>
              <a:ext uri="{FF2B5EF4-FFF2-40B4-BE49-F238E27FC236}">
                <a16:creationId xmlns:a16="http://schemas.microsoft.com/office/drawing/2014/main" id="{E754B3C0-80C7-D703-88B6-4BECC556E8DA}"/>
              </a:ext>
            </a:extLst>
          </p:cNvPr>
          <p:cNvPicPr>
            <a:picLocks noChangeAspect="1"/>
          </p:cNvPicPr>
          <p:nvPr/>
        </p:nvPicPr>
        <p:blipFill>
          <a:blip r:embed="rId5"/>
          <a:stretch>
            <a:fillRect/>
          </a:stretch>
        </p:blipFill>
        <p:spPr>
          <a:xfrm>
            <a:off x="5493389" y="1179644"/>
            <a:ext cx="1973289" cy="3880022"/>
          </a:xfrm>
          <a:prstGeom prst="rect">
            <a:avLst/>
          </a:prstGeom>
        </p:spPr>
      </p:pic>
      <p:sp>
        <p:nvSpPr>
          <p:cNvPr id="5" name="Title 1">
            <a:extLst>
              <a:ext uri="{FF2B5EF4-FFF2-40B4-BE49-F238E27FC236}">
                <a16:creationId xmlns:a16="http://schemas.microsoft.com/office/drawing/2014/main" id="{9F4849FC-5794-5B2B-BFC0-D4B403A07225}"/>
              </a:ext>
            </a:extLst>
          </p:cNvPr>
          <p:cNvSpPr txBox="1">
            <a:spLocks/>
          </p:cNvSpPr>
          <p:nvPr/>
        </p:nvSpPr>
        <p:spPr>
          <a:xfrm>
            <a:off x="7848602" y="5387546"/>
            <a:ext cx="2471056" cy="245705"/>
          </a:xfrm>
          <a:prstGeom prst="rect">
            <a:avLst/>
          </a:prstGeom>
        </p:spPr>
        <p:txBody>
          <a:bodyPr vert="horz" lIns="91440" tIns="45720" rIns="91440" bIns="45720" rtlCol="0" anchor="ctr">
            <a:normAutofit fontScale="25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br>
              <a:rPr lang="en-GB" dirty="0"/>
            </a:br>
            <a:r>
              <a:rPr lang="en-GB" sz="5600" dirty="0"/>
              <a:t>Anna Freud National Centre for Children and Families</a:t>
            </a:r>
            <a:br>
              <a:rPr lang="en-GB" dirty="0"/>
            </a:br>
            <a:endParaRPr lang="en-GB" dirty="0"/>
          </a:p>
        </p:txBody>
      </p:sp>
    </p:spTree>
    <p:extLst>
      <p:ext uri="{BB962C8B-B14F-4D97-AF65-F5344CB8AC3E}">
        <p14:creationId xmlns:p14="http://schemas.microsoft.com/office/powerpoint/2010/main" val="30881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C0C6-452A-5FA0-7851-17694ADA929E}"/>
              </a:ext>
            </a:extLst>
          </p:cNvPr>
          <p:cNvSpPr>
            <a:spLocks noGrp="1"/>
          </p:cNvSpPr>
          <p:nvPr>
            <p:ph type="title"/>
          </p:nvPr>
        </p:nvSpPr>
        <p:spPr>
          <a:xfrm>
            <a:off x="575154" y="304800"/>
            <a:ext cx="7016772" cy="4945518"/>
          </a:xfrm>
        </p:spPr>
        <p:txBody>
          <a:bodyPr>
            <a:normAutofit fontScale="90000"/>
          </a:bodyPr>
          <a:lstStyle/>
          <a:p>
            <a:r>
              <a:rPr lang="en-GB" sz="5300" b="1" dirty="0"/>
              <a:t>What’s going well? </a:t>
            </a:r>
            <a:br>
              <a:rPr lang="en-GB" sz="4400" b="1" dirty="0"/>
            </a:br>
            <a:br>
              <a:rPr lang="en-GB" b="1" dirty="0"/>
            </a:br>
            <a:r>
              <a:rPr lang="en-GB" sz="2800" dirty="0"/>
              <a:t>Three good things about today</a:t>
            </a:r>
            <a:br>
              <a:rPr lang="en-GB" sz="2800" dirty="0"/>
            </a:br>
            <a:r>
              <a:rPr lang="en-GB" sz="2800" dirty="0"/>
              <a:t>were:</a:t>
            </a:r>
            <a:br>
              <a:rPr lang="en-GB" sz="2800" dirty="0"/>
            </a:br>
            <a:r>
              <a:rPr lang="en-GB" sz="2800" dirty="0"/>
              <a:t>1. </a:t>
            </a:r>
            <a:br>
              <a:rPr lang="en-GB" sz="2800" dirty="0"/>
            </a:br>
            <a:r>
              <a:rPr lang="en-GB" sz="2800" dirty="0"/>
              <a:t>2.</a:t>
            </a:r>
            <a:br>
              <a:rPr lang="en-GB" sz="2800" dirty="0"/>
            </a:br>
            <a:r>
              <a:rPr lang="en-GB" sz="2800" dirty="0"/>
              <a:t>3.</a:t>
            </a:r>
            <a:br>
              <a:rPr lang="en-GB" b="1" dirty="0"/>
            </a:br>
            <a:br>
              <a:rPr lang="en-GB" b="1" dirty="0"/>
            </a:br>
            <a:r>
              <a:rPr lang="en-GB" b="1" dirty="0"/>
              <a:t>What could you do to</a:t>
            </a:r>
            <a:br>
              <a:rPr lang="en-GB" b="1" dirty="0"/>
            </a:br>
            <a:r>
              <a:rPr lang="en-GB" b="1" dirty="0"/>
              <a:t>encourage more positivity </a:t>
            </a:r>
            <a:br>
              <a:rPr lang="en-GB" b="1" dirty="0"/>
            </a:br>
            <a:r>
              <a:rPr lang="en-GB" b="1" dirty="0"/>
              <a:t>with your child?</a:t>
            </a:r>
          </a:p>
        </p:txBody>
      </p:sp>
      <p:pic>
        <p:nvPicPr>
          <p:cNvPr id="4" name="Picture 3">
            <a:extLst>
              <a:ext uri="{FF2B5EF4-FFF2-40B4-BE49-F238E27FC236}">
                <a16:creationId xmlns:a16="http://schemas.microsoft.com/office/drawing/2014/main" id="{3357B839-A78C-FC03-3482-F5E4E6D21571}"/>
              </a:ext>
            </a:extLst>
          </p:cNvPr>
          <p:cNvPicPr>
            <a:picLocks noChangeAspect="1"/>
          </p:cNvPicPr>
          <p:nvPr/>
        </p:nvPicPr>
        <p:blipFill>
          <a:blip r:embed="rId3"/>
          <a:stretch>
            <a:fillRect/>
          </a:stretch>
        </p:blipFill>
        <p:spPr>
          <a:xfrm>
            <a:off x="8419337" y="1608760"/>
            <a:ext cx="3155496" cy="3352800"/>
          </a:xfrm>
          <a:prstGeom prst="rect">
            <a:avLst/>
          </a:prstGeom>
        </p:spPr>
      </p:pic>
      <p:sp>
        <p:nvSpPr>
          <p:cNvPr id="3" name="Rectangle: Rounded Corners 2">
            <a:extLst>
              <a:ext uri="{FF2B5EF4-FFF2-40B4-BE49-F238E27FC236}">
                <a16:creationId xmlns:a16="http://schemas.microsoft.com/office/drawing/2014/main" id="{36143CC9-C0A5-E651-C0D1-22068E2A2110}"/>
              </a:ext>
            </a:extLst>
          </p:cNvPr>
          <p:cNvSpPr/>
          <p:nvPr/>
        </p:nvSpPr>
        <p:spPr>
          <a:xfrm>
            <a:off x="575155" y="3701143"/>
            <a:ext cx="4345762" cy="14390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5508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930400" y="228600"/>
            <a:ext cx="8310644" cy="2059346"/>
          </a:xfrm>
          <a:prstGeom prst="rect">
            <a:avLst/>
          </a:prstGeom>
        </p:spPr>
        <p:txBody>
          <a:bodyPr wrap="square" lIns="0" tIns="0" rIns="0" bIns="0" rtlCol="0" anchor="t">
            <a:spAutoFit/>
          </a:bodyPr>
          <a:lstStyle/>
          <a:p>
            <a:pPr algn="ctr">
              <a:lnSpc>
                <a:spcPts val="8400"/>
              </a:lnSpc>
            </a:pPr>
            <a:r>
              <a:rPr lang="en-US" sz="6000" dirty="0">
                <a:solidFill>
                  <a:srgbClr val="000000"/>
                </a:solidFill>
                <a:latin typeface="Open Sans Extra Bold"/>
              </a:rPr>
              <a:t>Looking after yourself physically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592" y="1425091"/>
            <a:ext cx="302361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0432E978-E024-8AE9-A5C5-9D49FEC489F1}"/>
              </a:ext>
            </a:extLst>
          </p:cNvPr>
          <p:cNvPicPr>
            <a:picLocks noChangeAspect="1"/>
          </p:cNvPicPr>
          <p:nvPr/>
        </p:nvPicPr>
        <p:blipFill>
          <a:blip r:embed="rId4"/>
          <a:stretch>
            <a:fillRect/>
          </a:stretch>
        </p:blipFill>
        <p:spPr>
          <a:xfrm>
            <a:off x="8317362" y="1695622"/>
            <a:ext cx="3332587" cy="3466756"/>
          </a:xfrm>
          <a:prstGeom prst="rect">
            <a:avLst/>
          </a:prstGeom>
        </p:spPr>
      </p:pic>
      <p:pic>
        <p:nvPicPr>
          <p:cNvPr id="11" name="Picture 10">
            <a:extLst>
              <a:ext uri="{FF2B5EF4-FFF2-40B4-BE49-F238E27FC236}">
                <a16:creationId xmlns:a16="http://schemas.microsoft.com/office/drawing/2014/main" id="{285DB1FE-BB5C-29D5-AEBC-FAD157B968F4}"/>
              </a:ext>
            </a:extLst>
          </p:cNvPr>
          <p:cNvPicPr>
            <a:picLocks noChangeAspect="1"/>
          </p:cNvPicPr>
          <p:nvPr/>
        </p:nvPicPr>
        <p:blipFill>
          <a:blip r:embed="rId5"/>
          <a:stretch>
            <a:fillRect/>
          </a:stretch>
        </p:blipFill>
        <p:spPr>
          <a:xfrm>
            <a:off x="3992562" y="2445187"/>
            <a:ext cx="3918399" cy="26257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EC7CB-8E0E-88DB-6CCA-71274E8B7093}"/>
              </a:ext>
            </a:extLst>
          </p:cNvPr>
          <p:cNvSpPr>
            <a:spLocks noGrp="1"/>
          </p:cNvSpPr>
          <p:nvPr>
            <p:ph type="title"/>
          </p:nvPr>
        </p:nvSpPr>
        <p:spPr>
          <a:xfrm>
            <a:off x="838200" y="18255"/>
            <a:ext cx="10515600" cy="1325563"/>
          </a:xfrm>
        </p:spPr>
        <p:txBody>
          <a:bodyPr>
            <a:normAutofit fontScale="90000"/>
          </a:bodyPr>
          <a:lstStyle/>
          <a:p>
            <a:br>
              <a:rPr lang="en-GB" sz="5300" dirty="0"/>
            </a:br>
            <a:r>
              <a:rPr lang="en-GB" sz="5300" dirty="0"/>
              <a:t>Get outdoors</a:t>
            </a:r>
            <a:br>
              <a:rPr lang="en-GB" dirty="0"/>
            </a:br>
            <a:br>
              <a:rPr lang="en-GB" dirty="0"/>
            </a:br>
            <a:endParaRPr lang="en-GB" dirty="0"/>
          </a:p>
        </p:txBody>
      </p:sp>
      <p:pic>
        <p:nvPicPr>
          <p:cNvPr id="7" name="Picture 6">
            <a:extLst>
              <a:ext uri="{FF2B5EF4-FFF2-40B4-BE49-F238E27FC236}">
                <a16:creationId xmlns:a16="http://schemas.microsoft.com/office/drawing/2014/main" id="{76884A45-0DD1-3748-73B3-756537941F9F}"/>
              </a:ext>
            </a:extLst>
          </p:cNvPr>
          <p:cNvPicPr>
            <a:picLocks noChangeAspect="1"/>
          </p:cNvPicPr>
          <p:nvPr/>
        </p:nvPicPr>
        <p:blipFill>
          <a:blip r:embed="rId3"/>
          <a:stretch>
            <a:fillRect/>
          </a:stretch>
        </p:blipFill>
        <p:spPr>
          <a:xfrm>
            <a:off x="6487885" y="238377"/>
            <a:ext cx="5256440" cy="2576288"/>
          </a:xfrm>
          <a:prstGeom prst="rect">
            <a:avLst/>
          </a:prstGeom>
        </p:spPr>
      </p:pic>
      <p:pic>
        <p:nvPicPr>
          <p:cNvPr id="9" name="Picture 8">
            <a:extLst>
              <a:ext uri="{FF2B5EF4-FFF2-40B4-BE49-F238E27FC236}">
                <a16:creationId xmlns:a16="http://schemas.microsoft.com/office/drawing/2014/main" id="{0FBFD7BB-A02C-F33E-7C35-467AF5B3CEDB}"/>
              </a:ext>
            </a:extLst>
          </p:cNvPr>
          <p:cNvPicPr>
            <a:picLocks noChangeAspect="1"/>
          </p:cNvPicPr>
          <p:nvPr/>
        </p:nvPicPr>
        <p:blipFill>
          <a:blip r:embed="rId4"/>
          <a:stretch>
            <a:fillRect/>
          </a:stretch>
        </p:blipFill>
        <p:spPr>
          <a:xfrm>
            <a:off x="6487885" y="2882132"/>
            <a:ext cx="5256440" cy="2799161"/>
          </a:xfrm>
          <a:prstGeom prst="rect">
            <a:avLst/>
          </a:prstGeom>
        </p:spPr>
      </p:pic>
      <p:sp>
        <p:nvSpPr>
          <p:cNvPr id="4" name="Content Placeholder 3">
            <a:extLst>
              <a:ext uri="{FF2B5EF4-FFF2-40B4-BE49-F238E27FC236}">
                <a16:creationId xmlns:a16="http://schemas.microsoft.com/office/drawing/2014/main" id="{184526FD-08D6-40A0-D242-543205B94850}"/>
              </a:ext>
            </a:extLst>
          </p:cNvPr>
          <p:cNvSpPr>
            <a:spLocks noGrp="1"/>
          </p:cNvSpPr>
          <p:nvPr>
            <p:ph idx="1"/>
          </p:nvPr>
        </p:nvSpPr>
        <p:spPr>
          <a:xfrm>
            <a:off x="209862" y="1343818"/>
            <a:ext cx="11143938" cy="4351338"/>
          </a:xfrm>
        </p:spPr>
        <p:txBody>
          <a:bodyPr>
            <a:normAutofit/>
          </a:bodyPr>
          <a:lstStyle/>
          <a:p>
            <a:r>
              <a:rPr lang="en-GB" sz="2800" dirty="0"/>
              <a:t>Spending time outdoors is known</a:t>
            </a:r>
          </a:p>
          <a:p>
            <a:pPr marL="0" indent="0">
              <a:buNone/>
            </a:pPr>
            <a:r>
              <a:rPr lang="en-GB" sz="2800" dirty="0"/>
              <a:t>to be very beneficial to our </a:t>
            </a:r>
          </a:p>
          <a:p>
            <a:pPr marL="0" indent="0">
              <a:buNone/>
            </a:pPr>
            <a:r>
              <a:rPr lang="en-GB" sz="2800" dirty="0"/>
              <a:t>wellbeing and in managing</a:t>
            </a:r>
          </a:p>
          <a:p>
            <a:pPr marL="0" indent="0">
              <a:buNone/>
            </a:pPr>
            <a:r>
              <a:rPr lang="en-GB" sz="2800" dirty="0"/>
              <a:t>stress</a:t>
            </a:r>
          </a:p>
          <a:p>
            <a:pPr marL="0" indent="0">
              <a:buNone/>
            </a:pPr>
            <a:endParaRPr lang="en-GB" sz="2800" dirty="0"/>
          </a:p>
          <a:p>
            <a:r>
              <a:rPr lang="en-GB" sz="2800" dirty="0"/>
              <a:t>How can you do this with your child?</a:t>
            </a:r>
          </a:p>
          <a:p>
            <a:pPr marL="0" indent="0">
              <a:buNone/>
            </a:pPr>
            <a:r>
              <a:rPr lang="en-GB" sz="2000" dirty="0">
                <a:hlinkClick r:id="rId5"/>
              </a:rPr>
              <a:t>18 ways to get kids to go outside – Active For Life</a:t>
            </a:r>
            <a:endParaRPr lang="en-GB" sz="2800" dirty="0"/>
          </a:p>
          <a:p>
            <a:pPr marL="0" indent="0">
              <a:buNone/>
            </a:pPr>
            <a:endParaRPr lang="en-GB" sz="2800" dirty="0"/>
          </a:p>
        </p:txBody>
      </p:sp>
    </p:spTree>
    <p:extLst>
      <p:ext uri="{BB962C8B-B14F-4D97-AF65-F5344CB8AC3E}">
        <p14:creationId xmlns:p14="http://schemas.microsoft.com/office/powerpoint/2010/main" val="2257772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277A-74C9-8907-BAB0-E8C369AD9563}"/>
              </a:ext>
            </a:extLst>
          </p:cNvPr>
          <p:cNvSpPr>
            <a:spLocks noGrp="1"/>
          </p:cNvSpPr>
          <p:nvPr>
            <p:ph type="title"/>
          </p:nvPr>
        </p:nvSpPr>
        <p:spPr>
          <a:xfrm>
            <a:off x="839789" y="0"/>
            <a:ext cx="6054499" cy="2139948"/>
          </a:xfrm>
        </p:spPr>
        <p:txBody>
          <a:bodyPr>
            <a:normAutofit/>
          </a:bodyPr>
          <a:lstStyle/>
          <a:p>
            <a:r>
              <a:rPr lang="en-GB" sz="4000" b="1" dirty="0"/>
              <a:t>Help your child to work </a:t>
            </a:r>
            <a:br>
              <a:rPr lang="en-GB" sz="4000" b="1" dirty="0"/>
            </a:br>
            <a:r>
              <a:rPr lang="en-GB" sz="4000" b="1" dirty="0"/>
              <a:t>towards a goal.</a:t>
            </a:r>
          </a:p>
        </p:txBody>
      </p:sp>
      <p:sp>
        <p:nvSpPr>
          <p:cNvPr id="4" name="Content Placeholder 3">
            <a:extLst>
              <a:ext uri="{FF2B5EF4-FFF2-40B4-BE49-F238E27FC236}">
                <a16:creationId xmlns:a16="http://schemas.microsoft.com/office/drawing/2014/main" id="{FA9D8FBD-6DBB-E006-26FE-902C67143C7C}"/>
              </a:ext>
            </a:extLst>
          </p:cNvPr>
          <p:cNvSpPr>
            <a:spLocks noGrp="1"/>
          </p:cNvSpPr>
          <p:nvPr>
            <p:ph sz="half" idx="2"/>
          </p:nvPr>
        </p:nvSpPr>
        <p:spPr>
          <a:xfrm>
            <a:off x="661987" y="1859869"/>
            <a:ext cx="5157787" cy="3684588"/>
          </a:xfrm>
        </p:spPr>
        <p:txBody>
          <a:bodyPr>
            <a:normAutofit lnSpcReduction="10000"/>
          </a:bodyPr>
          <a:lstStyle/>
          <a:p>
            <a:r>
              <a:rPr lang="en-GB" sz="2800" dirty="0"/>
              <a:t> Is there something that your child would like to be able to do that would make a difference to their life?</a:t>
            </a:r>
          </a:p>
          <a:p>
            <a:r>
              <a:rPr lang="en-GB" sz="2800" dirty="0"/>
              <a:t>Help them set a small and achievable goal</a:t>
            </a:r>
          </a:p>
          <a:p>
            <a:r>
              <a:rPr lang="en-GB" sz="2800" dirty="0"/>
              <a:t>What steps do they need to take to work towards achieving the goal?</a:t>
            </a:r>
          </a:p>
          <a:p>
            <a:pPr marL="0" indent="0">
              <a:buNone/>
            </a:pPr>
            <a:endParaRPr lang="en-GB" sz="2800" dirty="0"/>
          </a:p>
        </p:txBody>
      </p:sp>
      <p:pic>
        <p:nvPicPr>
          <p:cNvPr id="7" name="Content Placeholder 6">
            <a:extLst>
              <a:ext uri="{FF2B5EF4-FFF2-40B4-BE49-F238E27FC236}">
                <a16:creationId xmlns:a16="http://schemas.microsoft.com/office/drawing/2014/main" id="{7965457C-8935-C777-A5B1-0C65D9DE404F}"/>
              </a:ext>
            </a:extLst>
          </p:cNvPr>
          <p:cNvPicPr>
            <a:picLocks noGrp="1" noChangeAspect="1"/>
          </p:cNvPicPr>
          <p:nvPr>
            <p:ph sz="quarter" idx="4"/>
          </p:nvPr>
        </p:nvPicPr>
        <p:blipFill>
          <a:blip r:embed="rId3"/>
          <a:stretch>
            <a:fillRect/>
          </a:stretch>
        </p:blipFill>
        <p:spPr>
          <a:xfrm>
            <a:off x="6265750" y="188685"/>
            <a:ext cx="5157787" cy="4242509"/>
          </a:xfrm>
          <a:prstGeom prst="rect">
            <a:avLst/>
          </a:prstGeom>
        </p:spPr>
      </p:pic>
    </p:spTree>
    <p:extLst>
      <p:ext uri="{BB962C8B-B14F-4D97-AF65-F5344CB8AC3E}">
        <p14:creationId xmlns:p14="http://schemas.microsoft.com/office/powerpoint/2010/main" val="149688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E73C1-43B7-E897-2B79-1B17CB462AFD}"/>
              </a:ext>
            </a:extLst>
          </p:cNvPr>
          <p:cNvSpPr>
            <a:spLocks noGrp="1"/>
          </p:cNvSpPr>
          <p:nvPr>
            <p:ph type="title"/>
          </p:nvPr>
        </p:nvSpPr>
        <p:spPr/>
        <p:txBody>
          <a:bodyPr>
            <a:normAutofit/>
          </a:bodyPr>
          <a:lstStyle/>
          <a:p>
            <a:r>
              <a:rPr lang="en-GB" sz="3200" b="1" dirty="0"/>
              <a:t>Helping your child to solve problems</a:t>
            </a:r>
          </a:p>
        </p:txBody>
      </p:sp>
      <p:sp>
        <p:nvSpPr>
          <p:cNvPr id="3" name="TextBox 2">
            <a:extLst>
              <a:ext uri="{FF2B5EF4-FFF2-40B4-BE49-F238E27FC236}">
                <a16:creationId xmlns:a16="http://schemas.microsoft.com/office/drawing/2014/main" id="{1909466F-740D-F457-862F-2E0611C5A297}"/>
              </a:ext>
            </a:extLst>
          </p:cNvPr>
          <p:cNvSpPr txBox="1"/>
          <p:nvPr/>
        </p:nvSpPr>
        <p:spPr>
          <a:xfrm>
            <a:off x="1102024" y="2872770"/>
            <a:ext cx="3407764"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Is there something in your child’s life at the moment that problem solving could help with?</a:t>
            </a:r>
          </a:p>
        </p:txBody>
      </p:sp>
      <p:sp>
        <p:nvSpPr>
          <p:cNvPr id="5" name="Rectangle: Rounded Corners 4">
            <a:extLst>
              <a:ext uri="{FF2B5EF4-FFF2-40B4-BE49-F238E27FC236}">
                <a16:creationId xmlns:a16="http://schemas.microsoft.com/office/drawing/2014/main" id="{CA4C5757-07B8-4A3F-3988-BA0832348837}"/>
              </a:ext>
            </a:extLst>
          </p:cNvPr>
          <p:cNvSpPr/>
          <p:nvPr/>
        </p:nvSpPr>
        <p:spPr>
          <a:xfrm>
            <a:off x="836612" y="2665708"/>
            <a:ext cx="3935413" cy="19062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135277E-E4E1-77C2-91D4-CA3BF852F196}"/>
              </a:ext>
            </a:extLst>
          </p:cNvPr>
          <p:cNvPicPr>
            <a:picLocks noChangeAspect="1"/>
          </p:cNvPicPr>
          <p:nvPr/>
        </p:nvPicPr>
        <p:blipFill>
          <a:blip r:embed="rId3"/>
          <a:stretch>
            <a:fillRect/>
          </a:stretch>
        </p:blipFill>
        <p:spPr>
          <a:xfrm>
            <a:off x="5672380" y="278380"/>
            <a:ext cx="4912963" cy="5188779"/>
          </a:xfrm>
          <a:prstGeom prst="rect">
            <a:avLst/>
          </a:prstGeom>
        </p:spPr>
      </p:pic>
    </p:spTree>
    <p:extLst>
      <p:ext uri="{BB962C8B-B14F-4D97-AF65-F5344CB8AC3E}">
        <p14:creationId xmlns:p14="http://schemas.microsoft.com/office/powerpoint/2010/main" val="2775031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8827-1DC2-14DF-988F-AAD9D5A2049E}"/>
              </a:ext>
            </a:extLst>
          </p:cNvPr>
          <p:cNvSpPr>
            <a:spLocks noGrp="1"/>
          </p:cNvSpPr>
          <p:nvPr>
            <p:ph type="title"/>
          </p:nvPr>
        </p:nvSpPr>
        <p:spPr/>
        <p:txBody>
          <a:bodyPr>
            <a:normAutofit/>
          </a:bodyPr>
          <a:lstStyle/>
          <a:p>
            <a:r>
              <a:rPr lang="en-GB" sz="4400" dirty="0"/>
              <a:t>Agenda for this session</a:t>
            </a:r>
          </a:p>
        </p:txBody>
      </p:sp>
      <p:sp>
        <p:nvSpPr>
          <p:cNvPr id="3" name="Content Placeholder 2">
            <a:extLst>
              <a:ext uri="{FF2B5EF4-FFF2-40B4-BE49-F238E27FC236}">
                <a16:creationId xmlns:a16="http://schemas.microsoft.com/office/drawing/2014/main" id="{C7A568BB-00FD-98EB-BCE7-5CA20579388D}"/>
              </a:ext>
            </a:extLst>
          </p:cNvPr>
          <p:cNvSpPr>
            <a:spLocks noGrp="1"/>
          </p:cNvSpPr>
          <p:nvPr>
            <p:ph idx="1"/>
          </p:nvPr>
        </p:nvSpPr>
        <p:spPr>
          <a:xfrm>
            <a:off x="838200" y="1590847"/>
            <a:ext cx="10515600" cy="4351338"/>
          </a:xfrm>
        </p:spPr>
        <p:txBody>
          <a:bodyPr>
            <a:normAutofit/>
          </a:bodyPr>
          <a:lstStyle/>
          <a:p>
            <a:r>
              <a:rPr lang="en-GB" sz="3200" dirty="0"/>
              <a:t>What is resilience and why is it important?</a:t>
            </a:r>
          </a:p>
          <a:p>
            <a:endParaRPr lang="en-GB" sz="3200" dirty="0"/>
          </a:p>
          <a:p>
            <a:r>
              <a:rPr lang="en-GB" sz="3200" dirty="0"/>
              <a:t>What can you do to support your child in </a:t>
            </a:r>
          </a:p>
          <a:p>
            <a:pPr marL="0" indent="0">
              <a:buNone/>
            </a:pPr>
            <a:r>
              <a:rPr lang="en-GB" sz="3200" dirty="0"/>
              <a:t>   building their resilience?</a:t>
            </a:r>
          </a:p>
          <a:p>
            <a:pPr marL="0" indent="0">
              <a:buNone/>
            </a:pPr>
            <a:endParaRPr lang="en-GB" sz="3200" dirty="0"/>
          </a:p>
          <a:p>
            <a:r>
              <a:rPr lang="en-GB" sz="3200" dirty="0"/>
              <a:t>Who else can help?  </a:t>
            </a:r>
          </a:p>
        </p:txBody>
      </p:sp>
      <p:pic>
        <p:nvPicPr>
          <p:cNvPr id="7" name="Picture 6">
            <a:extLst>
              <a:ext uri="{FF2B5EF4-FFF2-40B4-BE49-F238E27FC236}">
                <a16:creationId xmlns:a16="http://schemas.microsoft.com/office/drawing/2014/main" id="{42EE4AF0-695F-4995-C8F5-A8722BEB29AB}"/>
              </a:ext>
            </a:extLst>
          </p:cNvPr>
          <p:cNvPicPr>
            <a:picLocks noChangeAspect="1"/>
          </p:cNvPicPr>
          <p:nvPr/>
        </p:nvPicPr>
        <p:blipFill>
          <a:blip r:embed="rId3"/>
          <a:stretch>
            <a:fillRect/>
          </a:stretch>
        </p:blipFill>
        <p:spPr>
          <a:xfrm>
            <a:off x="8189093" y="1156212"/>
            <a:ext cx="3683593" cy="3520396"/>
          </a:xfrm>
          <a:prstGeom prst="rect">
            <a:avLst/>
          </a:prstGeom>
        </p:spPr>
      </p:pic>
    </p:spTree>
    <p:extLst>
      <p:ext uri="{BB962C8B-B14F-4D97-AF65-F5344CB8AC3E}">
        <p14:creationId xmlns:p14="http://schemas.microsoft.com/office/powerpoint/2010/main" val="3640749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5CB4-33FF-6463-FA58-DC2D0CCED63A}"/>
              </a:ext>
            </a:extLst>
          </p:cNvPr>
          <p:cNvSpPr>
            <a:spLocks noGrp="1"/>
          </p:cNvSpPr>
          <p:nvPr>
            <p:ph type="title"/>
          </p:nvPr>
        </p:nvSpPr>
        <p:spPr>
          <a:xfrm>
            <a:off x="373743" y="115828"/>
            <a:ext cx="10515600" cy="1325563"/>
          </a:xfrm>
        </p:spPr>
        <p:txBody>
          <a:bodyPr anchor="ctr">
            <a:normAutofit/>
          </a:bodyPr>
          <a:lstStyle/>
          <a:p>
            <a:r>
              <a:rPr lang="en-GB" sz="4000" b="1" dirty="0"/>
              <a:t>Coping with change</a:t>
            </a:r>
          </a:p>
        </p:txBody>
      </p:sp>
      <p:sp>
        <p:nvSpPr>
          <p:cNvPr id="7" name="Content Placeholder 6">
            <a:extLst>
              <a:ext uri="{FF2B5EF4-FFF2-40B4-BE49-F238E27FC236}">
                <a16:creationId xmlns:a16="http://schemas.microsoft.com/office/drawing/2014/main" id="{919304E8-C191-03E2-FC89-01E4884279DE}"/>
              </a:ext>
            </a:extLst>
          </p:cNvPr>
          <p:cNvSpPr>
            <a:spLocks noGrp="1"/>
          </p:cNvSpPr>
          <p:nvPr>
            <p:ph sz="half" idx="1"/>
          </p:nvPr>
        </p:nvSpPr>
        <p:spPr>
          <a:xfrm>
            <a:off x="373743" y="1451765"/>
            <a:ext cx="6125029" cy="4618718"/>
          </a:xfrm>
        </p:spPr>
        <p:txBody>
          <a:bodyPr>
            <a:noAutofit/>
          </a:bodyPr>
          <a:lstStyle/>
          <a:p>
            <a:r>
              <a:rPr lang="en-GB" sz="2800" dirty="0"/>
              <a:t>Many of us find change difficult</a:t>
            </a:r>
          </a:p>
          <a:p>
            <a:r>
              <a:rPr lang="en-GB" sz="2800" dirty="0"/>
              <a:t>There is lots of change and transitions in children and young people lives</a:t>
            </a:r>
          </a:p>
          <a:p>
            <a:r>
              <a:rPr lang="en-GB" sz="2800" dirty="0"/>
              <a:t>Obviously not all change can be planned for, but the more resilience and coping skills children and young people have the better they will be at coping with it</a:t>
            </a:r>
          </a:p>
        </p:txBody>
      </p:sp>
      <p:pic>
        <p:nvPicPr>
          <p:cNvPr id="4" name="Picture 3" descr="Autumn leaves color progression">
            <a:extLst>
              <a:ext uri="{FF2B5EF4-FFF2-40B4-BE49-F238E27FC236}">
                <a16:creationId xmlns:a16="http://schemas.microsoft.com/office/drawing/2014/main" id="{EEDEB497-3559-ADEB-E3B3-9693FAE49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3142" y="175095"/>
            <a:ext cx="4074885" cy="1538014"/>
          </a:xfrm>
          <a:prstGeom prst="rect">
            <a:avLst/>
          </a:prstGeom>
          <a:noFill/>
        </p:spPr>
      </p:pic>
      <p:sp>
        <p:nvSpPr>
          <p:cNvPr id="6" name="TextBox 5">
            <a:extLst>
              <a:ext uri="{FF2B5EF4-FFF2-40B4-BE49-F238E27FC236}">
                <a16:creationId xmlns:a16="http://schemas.microsoft.com/office/drawing/2014/main" id="{64B94E86-B900-BF53-D33D-767D8A33F67C}"/>
              </a:ext>
            </a:extLst>
          </p:cNvPr>
          <p:cNvSpPr txBox="1"/>
          <p:nvPr/>
        </p:nvSpPr>
        <p:spPr>
          <a:xfrm>
            <a:off x="6872514" y="2095319"/>
            <a:ext cx="5188858" cy="3477875"/>
          </a:xfrm>
          <a:prstGeom prst="rect">
            <a:avLst/>
          </a:prstGeom>
          <a:noFill/>
        </p:spPr>
        <p:txBody>
          <a:bodyPr wrap="square">
            <a:spAutoFit/>
          </a:bodyPr>
          <a:lstStyle/>
          <a:p>
            <a:r>
              <a:rPr lang="en-GB" sz="2800" dirty="0"/>
              <a:t>Planning for change can help</a:t>
            </a:r>
          </a:p>
          <a:p>
            <a:pPr marL="342900" indent="-342900">
              <a:buFont typeface="Arial" panose="020B0604020202020204" pitchFamily="34" charset="0"/>
              <a:buChar char="•"/>
            </a:pPr>
            <a:r>
              <a:rPr lang="en-GB" sz="2400" dirty="0"/>
              <a:t>What are the concerns?</a:t>
            </a:r>
          </a:p>
          <a:p>
            <a:pPr marL="342900" indent="-342900">
              <a:buFont typeface="Arial" panose="020B0604020202020204" pitchFamily="34" charset="0"/>
              <a:buChar char="•"/>
            </a:pPr>
            <a:r>
              <a:rPr lang="en-GB" sz="2400" dirty="0"/>
              <a:t>What could be done to make it </a:t>
            </a:r>
          </a:p>
          <a:p>
            <a:r>
              <a:rPr lang="en-GB" sz="2400" dirty="0"/>
              <a:t>     easier?</a:t>
            </a:r>
          </a:p>
          <a:p>
            <a:pPr marL="342900" indent="-342900">
              <a:buFont typeface="Arial" panose="020B0604020202020204" pitchFamily="34" charset="0"/>
              <a:buChar char="•"/>
            </a:pPr>
            <a:r>
              <a:rPr lang="en-GB" sz="2400" dirty="0"/>
              <a:t>Are there any aspects that can be controlled?</a:t>
            </a:r>
          </a:p>
          <a:p>
            <a:pPr marL="342900" indent="-342900">
              <a:buFont typeface="Arial" panose="020B0604020202020204" pitchFamily="34" charset="0"/>
              <a:buChar char="•"/>
            </a:pPr>
            <a:r>
              <a:rPr lang="en-GB" sz="2400" dirty="0"/>
              <a:t>What are the positives about this change?</a:t>
            </a:r>
          </a:p>
          <a:p>
            <a:pPr marL="342900" indent="-342900">
              <a:buFont typeface="Arial" panose="020B0604020202020204" pitchFamily="34" charset="0"/>
              <a:buChar char="•"/>
            </a:pPr>
            <a:r>
              <a:rPr lang="en-GB" sz="2400" dirty="0"/>
              <a:t>Who can help?</a:t>
            </a:r>
          </a:p>
        </p:txBody>
      </p:sp>
      <p:sp>
        <p:nvSpPr>
          <p:cNvPr id="8" name="Rectangle: Rounded Corners 7">
            <a:extLst>
              <a:ext uri="{FF2B5EF4-FFF2-40B4-BE49-F238E27FC236}">
                <a16:creationId xmlns:a16="http://schemas.microsoft.com/office/drawing/2014/main" id="{828A1D92-1769-83B6-1790-B40D9D007D27}"/>
              </a:ext>
            </a:extLst>
          </p:cNvPr>
          <p:cNvSpPr/>
          <p:nvPr/>
        </p:nvSpPr>
        <p:spPr>
          <a:xfrm>
            <a:off x="6814458" y="1959429"/>
            <a:ext cx="5188858" cy="36033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1943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FBF4-6F0E-A4E2-533C-F9105EEC5AC6}"/>
              </a:ext>
            </a:extLst>
          </p:cNvPr>
          <p:cNvSpPr>
            <a:spLocks noGrp="1"/>
          </p:cNvSpPr>
          <p:nvPr>
            <p:ph type="title"/>
          </p:nvPr>
        </p:nvSpPr>
        <p:spPr>
          <a:xfrm>
            <a:off x="838200" y="365127"/>
            <a:ext cx="10515600" cy="1325563"/>
          </a:xfrm>
        </p:spPr>
        <p:txBody>
          <a:bodyPr anchor="ctr">
            <a:normAutofit/>
          </a:bodyPr>
          <a:lstStyle/>
          <a:p>
            <a:r>
              <a:rPr lang="en-GB" dirty="0"/>
              <a:t>Keep talking</a:t>
            </a:r>
          </a:p>
        </p:txBody>
      </p:sp>
      <p:pic>
        <p:nvPicPr>
          <p:cNvPr id="4" name="Picture 2">
            <a:extLst>
              <a:ext uri="{FF2B5EF4-FFF2-40B4-BE49-F238E27FC236}">
                <a16:creationId xmlns:a16="http://schemas.microsoft.com/office/drawing/2014/main" id="{2FCAEB84-654F-3439-3686-1E5E719F3F25}"/>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23826" y="824140"/>
            <a:ext cx="5221605" cy="4351338"/>
          </a:xfrm>
        </p:spPr>
      </p:pic>
    </p:spTree>
    <p:extLst>
      <p:ext uri="{BB962C8B-B14F-4D97-AF65-F5344CB8AC3E}">
        <p14:creationId xmlns:p14="http://schemas.microsoft.com/office/powerpoint/2010/main" val="279720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D8D0-E956-D183-8352-9131C88D8495}"/>
              </a:ext>
            </a:extLst>
          </p:cNvPr>
          <p:cNvSpPr>
            <a:spLocks noGrp="1"/>
          </p:cNvSpPr>
          <p:nvPr>
            <p:ph type="title"/>
          </p:nvPr>
        </p:nvSpPr>
        <p:spPr>
          <a:xfrm>
            <a:off x="838200" y="0"/>
            <a:ext cx="10515600" cy="1325563"/>
          </a:xfrm>
        </p:spPr>
        <p:txBody>
          <a:bodyPr/>
          <a:lstStyle/>
          <a:p>
            <a:pPr algn="ctr"/>
            <a:r>
              <a:rPr lang="en-GB" b="1" dirty="0"/>
              <a:t>Model looking after your own wellbeing</a:t>
            </a:r>
          </a:p>
        </p:txBody>
      </p:sp>
      <p:pic>
        <p:nvPicPr>
          <p:cNvPr id="1026" name="Picture 2">
            <a:extLst>
              <a:ext uri="{FF2B5EF4-FFF2-40B4-BE49-F238E27FC236}">
                <a16:creationId xmlns:a16="http://schemas.microsoft.com/office/drawing/2014/main" id="{D83C558E-53F6-D33D-C70F-48ACE9AFB5E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51698" y="1175242"/>
            <a:ext cx="3688604" cy="3696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243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811E-8E0F-6004-81C2-78980C5E1856}"/>
              </a:ext>
            </a:extLst>
          </p:cNvPr>
          <p:cNvSpPr>
            <a:spLocks noGrp="1"/>
          </p:cNvSpPr>
          <p:nvPr>
            <p:ph type="title"/>
          </p:nvPr>
        </p:nvSpPr>
        <p:spPr>
          <a:xfrm>
            <a:off x="707571" y="118384"/>
            <a:ext cx="11136085" cy="1325563"/>
          </a:xfrm>
        </p:spPr>
        <p:txBody>
          <a:bodyPr>
            <a:normAutofit/>
          </a:bodyPr>
          <a:lstStyle/>
          <a:p>
            <a:r>
              <a:rPr lang="en-GB" sz="4000" b="1" dirty="0"/>
              <a:t>Some extra tips on supporting resilience in your child</a:t>
            </a:r>
          </a:p>
        </p:txBody>
      </p:sp>
      <p:sp>
        <p:nvSpPr>
          <p:cNvPr id="3" name="Content Placeholder 2">
            <a:extLst>
              <a:ext uri="{FF2B5EF4-FFF2-40B4-BE49-F238E27FC236}">
                <a16:creationId xmlns:a16="http://schemas.microsoft.com/office/drawing/2014/main" id="{FD2A4B25-46C5-C48B-EBB8-409E2F28D0B0}"/>
              </a:ext>
            </a:extLst>
          </p:cNvPr>
          <p:cNvSpPr>
            <a:spLocks noGrp="1"/>
          </p:cNvSpPr>
          <p:nvPr>
            <p:ph idx="1"/>
          </p:nvPr>
        </p:nvSpPr>
        <p:spPr>
          <a:xfrm>
            <a:off x="707571" y="1253331"/>
            <a:ext cx="10646229" cy="4351338"/>
          </a:xfrm>
        </p:spPr>
        <p:txBody>
          <a:bodyPr/>
          <a:lstStyle/>
          <a:p>
            <a:r>
              <a:rPr lang="en-GB" dirty="0"/>
              <a:t>Be a good role model</a:t>
            </a:r>
          </a:p>
          <a:p>
            <a:r>
              <a:rPr lang="en-GB" dirty="0"/>
              <a:t>Be mindful of the impact of the internet use and social media on your child’s wellbeing</a:t>
            </a:r>
          </a:p>
          <a:p>
            <a:r>
              <a:rPr lang="en-GB" dirty="0"/>
              <a:t>Work on building positive social networks and relationships</a:t>
            </a:r>
          </a:p>
          <a:p>
            <a:r>
              <a:rPr lang="en-GB" dirty="0"/>
              <a:t>Support your child with trying something new</a:t>
            </a:r>
          </a:p>
          <a:p>
            <a:r>
              <a:rPr lang="en-GB" dirty="0"/>
              <a:t>Encourage roles, responsibilities and challenges to build confidence and self esteem</a:t>
            </a:r>
          </a:p>
          <a:p>
            <a:r>
              <a:rPr lang="en-GB" dirty="0"/>
              <a:t>Have a good routine</a:t>
            </a:r>
          </a:p>
          <a:p>
            <a:r>
              <a:rPr lang="en-GB" dirty="0"/>
              <a:t>Plan things to look forward to that you’ll enjoy together</a:t>
            </a:r>
          </a:p>
          <a:p>
            <a:r>
              <a:rPr lang="en-GB" dirty="0"/>
              <a:t>Try not to dwell on the past, learn from experience and move on</a:t>
            </a:r>
          </a:p>
          <a:p>
            <a:r>
              <a:rPr lang="en-GB" dirty="0"/>
              <a:t>Ask for help when you need it</a:t>
            </a:r>
          </a:p>
          <a:p>
            <a:r>
              <a:rPr lang="en-GB" dirty="0"/>
              <a:t>Have a regular check in with your child</a:t>
            </a:r>
          </a:p>
        </p:txBody>
      </p:sp>
      <p:pic>
        <p:nvPicPr>
          <p:cNvPr id="6" name="Picture 5" descr="Colorful adhesive taps and pen on open notebook">
            <a:extLst>
              <a:ext uri="{FF2B5EF4-FFF2-40B4-BE49-F238E27FC236}">
                <a16:creationId xmlns:a16="http://schemas.microsoft.com/office/drawing/2014/main" id="{3E04236B-98A1-FC5D-302B-E53A7FECD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9367" y="3255717"/>
            <a:ext cx="3524289" cy="2348952"/>
          </a:xfrm>
          <a:prstGeom prst="rect">
            <a:avLst/>
          </a:prstGeom>
        </p:spPr>
      </p:pic>
    </p:spTree>
    <p:extLst>
      <p:ext uri="{BB962C8B-B14F-4D97-AF65-F5344CB8AC3E}">
        <p14:creationId xmlns:p14="http://schemas.microsoft.com/office/powerpoint/2010/main" val="3603243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85C4-D414-2252-8EA0-829F6E53443A}"/>
              </a:ext>
            </a:extLst>
          </p:cNvPr>
          <p:cNvSpPr>
            <a:spLocks noGrp="1"/>
          </p:cNvSpPr>
          <p:nvPr>
            <p:ph type="title"/>
          </p:nvPr>
        </p:nvSpPr>
        <p:spPr>
          <a:xfrm>
            <a:off x="838200" y="0"/>
            <a:ext cx="10515600" cy="991893"/>
          </a:xfrm>
        </p:spPr>
        <p:txBody>
          <a:bodyPr>
            <a:normAutofit/>
          </a:bodyPr>
          <a:lstStyle/>
          <a:p>
            <a:r>
              <a:rPr lang="en-GB" sz="4800" b="1" dirty="0"/>
              <a:t>Who else can help?</a:t>
            </a:r>
          </a:p>
        </p:txBody>
      </p:sp>
      <p:sp>
        <p:nvSpPr>
          <p:cNvPr id="3" name="Content Placeholder 2">
            <a:extLst>
              <a:ext uri="{FF2B5EF4-FFF2-40B4-BE49-F238E27FC236}">
                <a16:creationId xmlns:a16="http://schemas.microsoft.com/office/drawing/2014/main" id="{9B6750A9-7393-ACAA-1D96-1D3E15E31C97}"/>
              </a:ext>
            </a:extLst>
          </p:cNvPr>
          <p:cNvSpPr>
            <a:spLocks noGrp="1"/>
          </p:cNvSpPr>
          <p:nvPr>
            <p:ph idx="1"/>
          </p:nvPr>
        </p:nvSpPr>
        <p:spPr>
          <a:xfrm>
            <a:off x="309965" y="1115878"/>
            <a:ext cx="11639227" cy="4488791"/>
          </a:xfrm>
        </p:spPr>
        <p:txBody>
          <a:bodyPr>
            <a:normAutofit fontScale="92500" lnSpcReduction="20000"/>
          </a:bodyPr>
          <a:lstStyle/>
          <a:p>
            <a:r>
              <a:rPr lang="en-GB" sz="3600" dirty="0"/>
              <a:t>School</a:t>
            </a:r>
          </a:p>
          <a:p>
            <a:r>
              <a:rPr lang="en-GB" sz="3600" dirty="0"/>
              <a:t>The CAMHS WEST Team </a:t>
            </a:r>
            <a:r>
              <a:rPr lang="en-GB" sz="3600" u="sng" dirty="0">
                <a:solidFill>
                  <a:srgbClr val="0070C0"/>
                </a:solidFill>
              </a:rPr>
              <a:t>www.camhs.hacw.nhs.uk/west</a:t>
            </a:r>
          </a:p>
          <a:p>
            <a:r>
              <a:rPr lang="en-GB" sz="3600" dirty="0"/>
              <a:t>GP</a:t>
            </a:r>
          </a:p>
          <a:p>
            <a:r>
              <a:rPr lang="en-GB" sz="3600" dirty="0"/>
              <a:t>Starting Well Partnership (Worcestershire) </a:t>
            </a:r>
            <a:r>
              <a:rPr lang="en-GB" sz="3600" dirty="0">
                <a:hlinkClick r:id="rId3"/>
              </a:rPr>
              <a:t>https://www.startingwellworcs.nhs.uk/</a:t>
            </a:r>
            <a:r>
              <a:rPr lang="en-GB" sz="3600" dirty="0"/>
              <a:t> offer a range of support and will have lots of information about services available</a:t>
            </a:r>
          </a:p>
          <a:p>
            <a:r>
              <a:rPr lang="en-GB" sz="3600" dirty="0"/>
              <a:t>Early Help in Worcestershire </a:t>
            </a:r>
            <a:r>
              <a:rPr lang="en-GB" sz="3600" dirty="0">
                <a:hlinkClick r:id="rId4"/>
              </a:rPr>
              <a:t>https://www.talkcommunitydirectory.org/children-and-families</a:t>
            </a:r>
            <a:endParaRPr lang="en-GB" sz="3600" dirty="0"/>
          </a:p>
          <a:p>
            <a:r>
              <a:rPr lang="en-GB" sz="3600" dirty="0">
                <a:hlinkClick r:id="rId5"/>
              </a:rPr>
              <a:t>www.youngminds.org.uk</a:t>
            </a:r>
            <a:r>
              <a:rPr lang="en-GB" sz="3600" dirty="0"/>
              <a:t> information and tips for parents and young people</a:t>
            </a:r>
            <a:endParaRPr lang="en-GB" dirty="0"/>
          </a:p>
        </p:txBody>
      </p:sp>
    </p:spTree>
    <p:extLst>
      <p:ext uri="{BB962C8B-B14F-4D97-AF65-F5344CB8AC3E}">
        <p14:creationId xmlns:p14="http://schemas.microsoft.com/office/powerpoint/2010/main" val="3195210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385A1F-18D2-F1D9-906D-BA7AF9C961D7}"/>
              </a:ext>
            </a:extLst>
          </p:cNvPr>
          <p:cNvSpPr txBox="1"/>
          <p:nvPr/>
        </p:nvSpPr>
        <p:spPr>
          <a:xfrm>
            <a:off x="228600" y="0"/>
            <a:ext cx="11074400" cy="2277547"/>
          </a:xfrm>
          <a:prstGeom prst="rect">
            <a:avLst/>
          </a:prstGeom>
          <a:noFill/>
        </p:spPr>
        <p:txBody>
          <a:bodyPr wrap="square" rtlCol="0">
            <a:spAutoFit/>
          </a:bodyPr>
          <a:lstStyle/>
          <a:p>
            <a:r>
              <a:rPr lang="en-GB" sz="5400" dirty="0"/>
              <a:t>Thank you and Good luck</a:t>
            </a:r>
          </a:p>
          <a:p>
            <a:endParaRPr lang="en-GB" sz="2400" dirty="0"/>
          </a:p>
          <a:p>
            <a:r>
              <a:rPr lang="en-GB" sz="3200" dirty="0"/>
              <a:t>We hope this has been interesting and useful.</a:t>
            </a:r>
          </a:p>
          <a:p>
            <a:endParaRPr lang="en-GB" sz="3200" dirty="0"/>
          </a:p>
        </p:txBody>
      </p:sp>
      <p:pic>
        <p:nvPicPr>
          <p:cNvPr id="3" name="Picture 2">
            <a:extLst>
              <a:ext uri="{FF2B5EF4-FFF2-40B4-BE49-F238E27FC236}">
                <a16:creationId xmlns:a16="http://schemas.microsoft.com/office/drawing/2014/main" id="{269A6258-8F2C-C9DD-B581-A7A65CCCED45}"/>
              </a:ext>
            </a:extLst>
          </p:cNvPr>
          <p:cNvPicPr>
            <a:picLocks noChangeAspect="1"/>
          </p:cNvPicPr>
          <p:nvPr/>
        </p:nvPicPr>
        <p:blipFill rotWithShape="1">
          <a:blip r:embed="rId3"/>
          <a:srcRect l="18125" t="8334" r="17395" b="5926"/>
          <a:stretch/>
        </p:blipFill>
        <p:spPr>
          <a:xfrm>
            <a:off x="8183880" y="210138"/>
            <a:ext cx="3541668" cy="2316702"/>
          </a:xfrm>
          <a:prstGeom prst="rect">
            <a:avLst/>
          </a:prstGeom>
        </p:spPr>
      </p:pic>
      <p:sp>
        <p:nvSpPr>
          <p:cNvPr id="4" name="TextBox 3">
            <a:extLst>
              <a:ext uri="{FF2B5EF4-FFF2-40B4-BE49-F238E27FC236}">
                <a16:creationId xmlns:a16="http://schemas.microsoft.com/office/drawing/2014/main" id="{DFB4359D-AB64-96CA-E8E0-736FFCA4142C}"/>
              </a:ext>
            </a:extLst>
          </p:cNvPr>
          <p:cNvSpPr txBox="1"/>
          <p:nvPr/>
        </p:nvSpPr>
        <p:spPr>
          <a:xfrm>
            <a:off x="474598" y="3657600"/>
            <a:ext cx="11074400" cy="1569660"/>
          </a:xfrm>
          <a:prstGeom prst="rect">
            <a:avLst/>
          </a:prstGeom>
          <a:noFill/>
        </p:spPr>
        <p:txBody>
          <a:bodyPr wrap="square" rtlCol="0">
            <a:spAutoFit/>
          </a:bodyPr>
          <a:lstStyle/>
          <a:p>
            <a:r>
              <a:rPr lang="en-GB" sz="3200" dirty="0"/>
              <a:t>If you feel your child would benefit from a referral to our WEST team to support them with their mental wellbeing, please speak to your child and school</a:t>
            </a:r>
          </a:p>
        </p:txBody>
      </p:sp>
      <p:sp>
        <p:nvSpPr>
          <p:cNvPr id="5" name="Rectangle: Rounded Corners 4">
            <a:extLst>
              <a:ext uri="{FF2B5EF4-FFF2-40B4-BE49-F238E27FC236}">
                <a16:creationId xmlns:a16="http://schemas.microsoft.com/office/drawing/2014/main" id="{6F7D45D2-708A-878C-42BC-26948277EC4F}"/>
              </a:ext>
            </a:extLst>
          </p:cNvPr>
          <p:cNvSpPr/>
          <p:nvPr/>
        </p:nvSpPr>
        <p:spPr>
          <a:xfrm>
            <a:off x="309880" y="3576576"/>
            <a:ext cx="11074400" cy="18945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323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547E-5432-6D3D-9770-0B47D8F8BB47}"/>
              </a:ext>
            </a:extLst>
          </p:cNvPr>
          <p:cNvSpPr>
            <a:spLocks noGrp="1"/>
          </p:cNvSpPr>
          <p:nvPr>
            <p:ph type="title"/>
          </p:nvPr>
        </p:nvSpPr>
        <p:spPr>
          <a:xfrm>
            <a:off x="3135209" y="-149679"/>
            <a:ext cx="7266216" cy="1325563"/>
          </a:xfrm>
        </p:spPr>
        <p:txBody>
          <a:bodyPr>
            <a:normAutofit/>
          </a:bodyPr>
          <a:lstStyle/>
          <a:p>
            <a:r>
              <a:rPr lang="en-GB" sz="4000" dirty="0"/>
              <a:t>What does being resilient mean?</a:t>
            </a:r>
          </a:p>
        </p:txBody>
      </p:sp>
      <p:sp>
        <p:nvSpPr>
          <p:cNvPr id="3" name="Content Placeholder 2">
            <a:extLst>
              <a:ext uri="{FF2B5EF4-FFF2-40B4-BE49-F238E27FC236}">
                <a16:creationId xmlns:a16="http://schemas.microsoft.com/office/drawing/2014/main" id="{9A4402A6-454E-2B10-D0DF-AFA41816456C}"/>
              </a:ext>
            </a:extLst>
          </p:cNvPr>
          <p:cNvSpPr>
            <a:spLocks noGrp="1"/>
          </p:cNvSpPr>
          <p:nvPr>
            <p:ph sz="half" idx="1"/>
          </p:nvPr>
        </p:nvSpPr>
        <p:spPr>
          <a:xfrm>
            <a:off x="220499" y="1044853"/>
            <a:ext cx="11751002" cy="4768293"/>
          </a:xfrm>
        </p:spPr>
        <p:txBody>
          <a:bodyPr>
            <a:normAutofit/>
          </a:bodyPr>
          <a:lstStyle/>
          <a:p>
            <a:pPr marL="0" indent="0">
              <a:buNone/>
            </a:pPr>
            <a:endParaRPr lang="en-GB" dirty="0"/>
          </a:p>
          <a:p>
            <a:pPr marL="0" indent="0">
              <a:buNone/>
            </a:pPr>
            <a:endParaRPr lang="en-GB" sz="2400" dirty="0"/>
          </a:p>
          <a:p>
            <a:pPr marL="0" indent="0">
              <a:buNone/>
            </a:pPr>
            <a:r>
              <a:rPr lang="en-GB" sz="2800" b="0" i="0" dirty="0">
                <a:solidFill>
                  <a:srgbClr val="202124"/>
                </a:solidFill>
                <a:effectLst/>
                <a:latin typeface="Google Sans"/>
              </a:rPr>
              <a:t>Resilience is </a:t>
            </a:r>
            <a:r>
              <a:rPr lang="en-GB" sz="2800" b="0" i="0" dirty="0">
                <a:solidFill>
                  <a:srgbClr val="040C28"/>
                </a:solidFill>
                <a:effectLst/>
                <a:latin typeface="Google Sans"/>
              </a:rPr>
              <a:t>the ability to withstand adversity and bounce back from difficult life events</a:t>
            </a:r>
            <a:r>
              <a:rPr lang="en-GB" sz="2800" b="0" i="0" dirty="0">
                <a:solidFill>
                  <a:srgbClr val="202124"/>
                </a:solidFill>
                <a:effectLst/>
                <a:latin typeface="Google Sans"/>
              </a:rPr>
              <a:t>. Being resilient does not mean a person doesn't experience stress, emotional upheaval, and suffering. Resilience involves the ability to work through emotional pain and suffering.</a:t>
            </a:r>
          </a:p>
          <a:p>
            <a:pPr marL="0" indent="0">
              <a:buNone/>
            </a:pPr>
            <a:endParaRPr lang="en-GB" sz="2400" dirty="0">
              <a:solidFill>
                <a:srgbClr val="202124"/>
              </a:solidFill>
              <a:latin typeface="Google Sans"/>
            </a:endParaRPr>
          </a:p>
          <a:p>
            <a:pPr marL="0" indent="0">
              <a:buNone/>
            </a:pPr>
            <a:endParaRPr lang="en-GB" sz="2400" dirty="0"/>
          </a:p>
          <a:p>
            <a:pPr marL="0" indent="0">
              <a:buNone/>
            </a:pPr>
            <a:r>
              <a:rPr lang="en-GB" sz="2600" dirty="0"/>
              <a:t>It is about building positive relationships with others at home, school and in the community and learning skills to manage stress before becoming too overwhelmed</a:t>
            </a:r>
          </a:p>
          <a:p>
            <a:pPr marL="0" indent="0">
              <a:buNone/>
            </a:pPr>
            <a:endParaRPr lang="en-GB" sz="2400" dirty="0"/>
          </a:p>
          <a:p>
            <a:pPr marL="0" indent="0">
              <a:buNone/>
            </a:pPr>
            <a:endParaRPr lang="en-GB" sz="2400" dirty="0"/>
          </a:p>
        </p:txBody>
      </p:sp>
      <p:pic>
        <p:nvPicPr>
          <p:cNvPr id="6" name="Picture 5" descr="Woman in headscarf with raised bicep">
            <a:extLst>
              <a:ext uri="{FF2B5EF4-FFF2-40B4-BE49-F238E27FC236}">
                <a16:creationId xmlns:a16="http://schemas.microsoft.com/office/drawing/2014/main" id="{FE61482F-85AC-B1D4-7D91-02EF183A0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56" y="126651"/>
            <a:ext cx="2162517" cy="1441678"/>
          </a:xfrm>
          <a:prstGeom prst="rect">
            <a:avLst/>
          </a:prstGeom>
        </p:spPr>
      </p:pic>
    </p:spTree>
    <p:extLst>
      <p:ext uri="{BB962C8B-B14F-4D97-AF65-F5344CB8AC3E}">
        <p14:creationId xmlns:p14="http://schemas.microsoft.com/office/powerpoint/2010/main" val="1098420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99DE-66A2-3B8A-5B75-4084CF54BAFC}"/>
              </a:ext>
            </a:extLst>
          </p:cNvPr>
          <p:cNvSpPr>
            <a:spLocks noGrp="1"/>
          </p:cNvSpPr>
          <p:nvPr>
            <p:ph type="title"/>
          </p:nvPr>
        </p:nvSpPr>
        <p:spPr>
          <a:xfrm>
            <a:off x="838200" y="221004"/>
            <a:ext cx="10515600" cy="823913"/>
          </a:xfrm>
        </p:spPr>
        <p:txBody>
          <a:bodyPr anchor="ctr">
            <a:normAutofit/>
          </a:bodyPr>
          <a:lstStyle/>
          <a:p>
            <a:r>
              <a:rPr lang="en-GB" dirty="0"/>
              <a:t>Some of the stressors effecting children</a:t>
            </a:r>
          </a:p>
        </p:txBody>
      </p:sp>
      <p:sp>
        <p:nvSpPr>
          <p:cNvPr id="3" name="Content Placeholder 2">
            <a:extLst>
              <a:ext uri="{FF2B5EF4-FFF2-40B4-BE49-F238E27FC236}">
                <a16:creationId xmlns:a16="http://schemas.microsoft.com/office/drawing/2014/main" id="{41677E9C-C215-71AA-E6DC-4786E18AEB33}"/>
              </a:ext>
            </a:extLst>
          </p:cNvPr>
          <p:cNvSpPr>
            <a:spLocks noGrp="1"/>
          </p:cNvSpPr>
          <p:nvPr>
            <p:ph sz="half" idx="2"/>
          </p:nvPr>
        </p:nvSpPr>
        <p:spPr>
          <a:xfrm>
            <a:off x="6700603" y="1208690"/>
            <a:ext cx="5026687" cy="4353266"/>
          </a:xfrm>
        </p:spPr>
        <p:txBody>
          <a:bodyPr>
            <a:normAutofit fontScale="85000" lnSpcReduction="20000"/>
          </a:bodyPr>
          <a:lstStyle/>
          <a:p>
            <a:r>
              <a:rPr lang="en-US" sz="3100" dirty="0"/>
              <a:t>Tests</a:t>
            </a:r>
          </a:p>
          <a:p>
            <a:r>
              <a:rPr lang="en-US" sz="3100" dirty="0"/>
              <a:t>Transitions to new classes/schools</a:t>
            </a:r>
          </a:p>
          <a:p>
            <a:r>
              <a:rPr lang="en-US" sz="3100" dirty="0"/>
              <a:t>Change</a:t>
            </a:r>
          </a:p>
          <a:p>
            <a:r>
              <a:rPr lang="en-US" sz="3100" dirty="0"/>
              <a:t>Friendship problems</a:t>
            </a:r>
          </a:p>
          <a:p>
            <a:r>
              <a:rPr lang="en-US" sz="3100" dirty="0"/>
              <a:t>Difficulties at home</a:t>
            </a:r>
          </a:p>
          <a:p>
            <a:r>
              <a:rPr lang="en-US" sz="3100" dirty="0"/>
              <a:t>Bullying</a:t>
            </a:r>
          </a:p>
          <a:p>
            <a:r>
              <a:rPr lang="en-US" sz="3100" dirty="0"/>
              <a:t>Lack of sleep</a:t>
            </a:r>
          </a:p>
          <a:p>
            <a:r>
              <a:rPr lang="en-US" sz="3100" dirty="0"/>
              <a:t>Juggling lots of responsibilities /commitments</a:t>
            </a:r>
          </a:p>
          <a:p>
            <a:r>
              <a:rPr lang="en-US" sz="3100" dirty="0"/>
              <a:t>Conflict</a:t>
            </a:r>
          </a:p>
          <a:p>
            <a:r>
              <a:rPr lang="en-US" sz="3100" dirty="0"/>
              <a:t>Illness</a:t>
            </a:r>
          </a:p>
          <a:p>
            <a:endParaRPr lang="en-GB" sz="1900" dirty="0"/>
          </a:p>
        </p:txBody>
      </p:sp>
      <p:pic>
        <p:nvPicPr>
          <p:cNvPr id="5" name="Picture 4">
            <a:extLst>
              <a:ext uri="{FF2B5EF4-FFF2-40B4-BE49-F238E27FC236}">
                <a16:creationId xmlns:a16="http://schemas.microsoft.com/office/drawing/2014/main" id="{3D7D37C4-BA42-46AB-0659-5BE703FD7F36}"/>
              </a:ext>
            </a:extLst>
          </p:cNvPr>
          <p:cNvPicPr>
            <a:picLocks noChangeAspect="1"/>
          </p:cNvPicPr>
          <p:nvPr/>
        </p:nvPicPr>
        <p:blipFill rotWithShape="1">
          <a:blip r:embed="rId3"/>
          <a:srcRect b="17205"/>
          <a:stretch/>
        </p:blipFill>
        <p:spPr>
          <a:xfrm>
            <a:off x="236523" y="1118603"/>
            <a:ext cx="5332411" cy="3936874"/>
          </a:xfrm>
          <a:prstGeom prst="rect">
            <a:avLst/>
          </a:prstGeom>
          <a:noFill/>
        </p:spPr>
      </p:pic>
      <p:sp>
        <p:nvSpPr>
          <p:cNvPr id="6" name="Rectangle: Rounded Corners 5">
            <a:extLst>
              <a:ext uri="{FF2B5EF4-FFF2-40B4-BE49-F238E27FC236}">
                <a16:creationId xmlns:a16="http://schemas.microsoft.com/office/drawing/2014/main" id="{BEA9BFC9-62AB-1D8A-479D-24170DEC51FA}"/>
              </a:ext>
            </a:extLst>
          </p:cNvPr>
          <p:cNvSpPr/>
          <p:nvPr/>
        </p:nvSpPr>
        <p:spPr>
          <a:xfrm>
            <a:off x="6370013" y="1044918"/>
            <a:ext cx="5332411" cy="43532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10250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40D7A-0D4F-5A17-6A5F-DEBAF4490C8B}"/>
              </a:ext>
            </a:extLst>
          </p:cNvPr>
          <p:cNvSpPr>
            <a:spLocks noGrp="1"/>
          </p:cNvSpPr>
          <p:nvPr>
            <p:ph type="title"/>
          </p:nvPr>
        </p:nvSpPr>
        <p:spPr>
          <a:xfrm>
            <a:off x="838200" y="132126"/>
            <a:ext cx="10515600" cy="1325563"/>
          </a:xfrm>
        </p:spPr>
        <p:txBody>
          <a:bodyPr>
            <a:normAutofit/>
          </a:bodyPr>
          <a:lstStyle/>
          <a:p>
            <a:r>
              <a:rPr lang="en-GB" sz="3600" b="1" dirty="0"/>
              <a:t>The Stress Bucket</a:t>
            </a:r>
          </a:p>
        </p:txBody>
      </p:sp>
      <p:sp>
        <p:nvSpPr>
          <p:cNvPr id="3" name="Content Placeholder 2">
            <a:extLst>
              <a:ext uri="{FF2B5EF4-FFF2-40B4-BE49-F238E27FC236}">
                <a16:creationId xmlns:a16="http://schemas.microsoft.com/office/drawing/2014/main" id="{5558762E-A6F1-7C4F-A127-D7CA7E3EC73D}"/>
              </a:ext>
            </a:extLst>
          </p:cNvPr>
          <p:cNvSpPr>
            <a:spLocks noGrp="1"/>
          </p:cNvSpPr>
          <p:nvPr>
            <p:ph idx="1"/>
          </p:nvPr>
        </p:nvSpPr>
        <p:spPr>
          <a:xfrm>
            <a:off x="1" y="1417319"/>
            <a:ext cx="5703278" cy="1036321"/>
          </a:xfrm>
        </p:spPr>
        <p:txBody>
          <a:bodyPr/>
          <a:lstStyle/>
          <a:p>
            <a:pPr marL="0" indent="0">
              <a:buNone/>
            </a:pPr>
            <a:r>
              <a:rPr lang="en-GB" sz="2400" b="0" i="0" u="sng" dirty="0">
                <a:solidFill>
                  <a:srgbClr val="0353A8"/>
                </a:solidFill>
                <a:effectLst/>
                <a:latin typeface="Segoe UI" panose="020B0502040204020203" pitchFamily="34" charset="0"/>
                <a:hlinkClick r:id="rId6"/>
              </a:rPr>
              <a:t>https://youtu.be/I9vYqbWanalogy B1FA</a:t>
            </a:r>
            <a:endParaRPr lang="en-GB" sz="2400" b="0" i="0" dirty="0">
              <a:effectLst/>
              <a:latin typeface="Segoe UI" panose="020B0502040204020203" pitchFamily="34" charset="0"/>
              <a:hlinkClick r:id="rId7" action="ppaction://hlinksldjump"/>
            </a:endParaRPr>
          </a:p>
          <a:p>
            <a:pPr marL="0" indent="0">
              <a:buNone/>
            </a:pPr>
            <a:endParaRPr lang="en-GB" dirty="0">
              <a:hlinkClick r:id="rId7" action="ppaction://hlinksldjump"/>
            </a:endParaRPr>
          </a:p>
        </p:txBody>
      </p:sp>
      <p:pic>
        <p:nvPicPr>
          <p:cNvPr id="5" name="Content Placeholder 4">
            <a:extLst>
              <a:ext uri="{FF2B5EF4-FFF2-40B4-BE49-F238E27FC236}">
                <a16:creationId xmlns:a16="http://schemas.microsoft.com/office/drawing/2014/main" id="{244421CC-0B28-7786-91A5-2BC25706E649}"/>
              </a:ext>
            </a:extLst>
          </p:cNvPr>
          <p:cNvPicPr>
            <a:picLocks noChangeAspect="1"/>
          </p:cNvPicPr>
          <p:nvPr/>
        </p:nvPicPr>
        <p:blipFill>
          <a:blip r:embed="rId8"/>
          <a:stretch/>
        </p:blipFill>
        <p:spPr>
          <a:xfrm>
            <a:off x="5703279" y="421370"/>
            <a:ext cx="4812704" cy="4873625"/>
          </a:xfrm>
          <a:prstGeom prst="rect">
            <a:avLst/>
          </a:prstGeom>
          <a:noFill/>
        </p:spPr>
      </p:pic>
      <p:pic>
        <p:nvPicPr>
          <p:cNvPr id="4" name="Audio 3">
            <a:hlinkClick r:id="" action="ppaction://media"/>
            <a:extLst>
              <a:ext uri="{FF2B5EF4-FFF2-40B4-BE49-F238E27FC236}">
                <a16:creationId xmlns:a16="http://schemas.microsoft.com/office/drawing/2014/main" id="{5B292901-668D-7A5F-8786-62C2C9B055E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pic>
        <p:nvPicPr>
          <p:cNvPr id="6" name="Online Media 5" title="🤯 Stressed? You 𝐇𝐀𝐕𝐄 To See This! The Stress Bucket - Dr Julie #shorts">
            <a:hlinkClick r:id="" action="ppaction://media"/>
            <a:extLst>
              <a:ext uri="{FF2B5EF4-FFF2-40B4-BE49-F238E27FC236}">
                <a16:creationId xmlns:a16="http://schemas.microsoft.com/office/drawing/2014/main" id="{5E2AF632-1F75-E3A8-4744-F075569468E2}"/>
              </a:ext>
            </a:extLst>
          </p:cNvPr>
          <p:cNvPicPr>
            <a:picLocks noRot="1" noChangeAspect="1"/>
          </p:cNvPicPr>
          <p:nvPr>
            <a:videoFile r:link="rId3"/>
          </p:nvPr>
        </p:nvPicPr>
        <p:blipFill>
          <a:blip r:embed="rId10"/>
          <a:stretch>
            <a:fillRect/>
          </a:stretch>
        </p:blipFill>
        <p:spPr>
          <a:xfrm>
            <a:off x="610597" y="2239642"/>
            <a:ext cx="4482087" cy="2532379"/>
          </a:xfrm>
          <a:prstGeom prst="rect">
            <a:avLst/>
          </a:prstGeom>
        </p:spPr>
      </p:pic>
    </p:spTree>
    <p:extLst>
      <p:ext uri="{BB962C8B-B14F-4D97-AF65-F5344CB8AC3E}">
        <p14:creationId xmlns:p14="http://schemas.microsoft.com/office/powerpoint/2010/main" val="796605298"/>
      </p:ext>
    </p:extLst>
  </p:cSld>
  <p:clrMapOvr>
    <a:masterClrMapping/>
  </p:clrMapOvr>
  <mc:AlternateContent xmlns:mc="http://schemas.openxmlformats.org/markup-compatibility/2006" xmlns:p14="http://schemas.microsoft.com/office/powerpoint/2010/main">
    <mc:Choice Requires="p14">
      <p:transition spd="slow" p14:dur="2000" advTm="62410"/>
    </mc:Choice>
    <mc:Fallback xmlns="">
      <p:transition spd="slow" advTm="6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DAE4C-13C8-B0A1-3272-CF8DC91C67F1}"/>
              </a:ext>
            </a:extLst>
          </p:cNvPr>
          <p:cNvSpPr>
            <a:spLocks noGrp="1"/>
          </p:cNvSpPr>
          <p:nvPr>
            <p:ph type="title"/>
          </p:nvPr>
        </p:nvSpPr>
        <p:spPr>
          <a:xfrm>
            <a:off x="838200" y="365127"/>
            <a:ext cx="10515600" cy="1325563"/>
          </a:xfrm>
        </p:spPr>
        <p:txBody>
          <a:bodyPr anchor="ctr">
            <a:noAutofit/>
          </a:bodyPr>
          <a:lstStyle/>
          <a:p>
            <a:r>
              <a:rPr lang="en-GB" sz="3200" b="1" dirty="0"/>
              <a:t>Take a moment to think about your own child or children.</a:t>
            </a:r>
            <a:br>
              <a:rPr lang="en-GB" sz="3200" b="1" dirty="0"/>
            </a:br>
            <a:br>
              <a:rPr lang="en-GB" sz="3200" b="1" dirty="0"/>
            </a:br>
            <a:r>
              <a:rPr lang="en-GB" sz="3200" b="1" dirty="0"/>
              <a:t>What stressors could be filling up  their bucket right now?</a:t>
            </a:r>
          </a:p>
        </p:txBody>
      </p:sp>
      <p:sp>
        <p:nvSpPr>
          <p:cNvPr id="14" name="Content Placeholder 3">
            <a:extLst>
              <a:ext uri="{FF2B5EF4-FFF2-40B4-BE49-F238E27FC236}">
                <a16:creationId xmlns:a16="http://schemas.microsoft.com/office/drawing/2014/main" id="{F0F1CB4C-6462-9446-9792-E5F1A02BB1D6}"/>
              </a:ext>
            </a:extLst>
          </p:cNvPr>
          <p:cNvSpPr>
            <a:spLocks noGrp="1"/>
          </p:cNvSpPr>
          <p:nvPr>
            <p:ph sz="half" idx="2"/>
          </p:nvPr>
        </p:nvSpPr>
        <p:spPr>
          <a:xfrm>
            <a:off x="5786204" y="1876053"/>
            <a:ext cx="5096655" cy="3490646"/>
          </a:xfrm>
        </p:spPr>
        <p:txBody>
          <a:bodyPr>
            <a:normAutofit fontScale="92500" lnSpcReduction="20000"/>
          </a:bodyPr>
          <a:lstStyle/>
          <a:p>
            <a:pPr marL="0" indent="0">
              <a:buNone/>
            </a:pPr>
            <a:r>
              <a:rPr lang="en-US" sz="2800" u="sng" dirty="0"/>
              <a:t>Some examples of stressors</a:t>
            </a:r>
          </a:p>
          <a:p>
            <a:r>
              <a:rPr lang="en-US" sz="2000" dirty="0"/>
              <a:t>Tests</a:t>
            </a:r>
          </a:p>
          <a:p>
            <a:r>
              <a:rPr lang="en-US" sz="2000" dirty="0"/>
              <a:t>Transitions to new classes/schools</a:t>
            </a:r>
          </a:p>
          <a:p>
            <a:r>
              <a:rPr lang="en-US" sz="2000" dirty="0"/>
              <a:t>Change</a:t>
            </a:r>
          </a:p>
          <a:p>
            <a:r>
              <a:rPr lang="en-US" sz="2000" dirty="0"/>
              <a:t>Friendship problems</a:t>
            </a:r>
          </a:p>
          <a:p>
            <a:r>
              <a:rPr lang="en-US" sz="2000" dirty="0"/>
              <a:t>Difficulties at home</a:t>
            </a:r>
          </a:p>
          <a:p>
            <a:r>
              <a:rPr lang="en-US" sz="2000" dirty="0"/>
              <a:t>Bullying</a:t>
            </a:r>
          </a:p>
          <a:p>
            <a:r>
              <a:rPr lang="en-US" sz="2000" dirty="0"/>
              <a:t>Lack of sleep</a:t>
            </a:r>
          </a:p>
          <a:p>
            <a:r>
              <a:rPr lang="en-US" sz="2000" dirty="0"/>
              <a:t>Juggling lots of responsibilities /commitments</a:t>
            </a:r>
          </a:p>
          <a:p>
            <a:r>
              <a:rPr lang="en-US" sz="2000" dirty="0"/>
              <a:t>Conflict</a:t>
            </a:r>
          </a:p>
          <a:p>
            <a:r>
              <a:rPr lang="en-US" sz="2000" dirty="0"/>
              <a:t>Illness</a:t>
            </a:r>
          </a:p>
          <a:p>
            <a:endParaRPr lang="en-US" sz="2400" dirty="0"/>
          </a:p>
        </p:txBody>
      </p:sp>
      <p:sp>
        <p:nvSpPr>
          <p:cNvPr id="3" name="Rectangle: Rounded Corners 2">
            <a:extLst>
              <a:ext uri="{FF2B5EF4-FFF2-40B4-BE49-F238E27FC236}">
                <a16:creationId xmlns:a16="http://schemas.microsoft.com/office/drawing/2014/main" id="{89BFAC4B-C8F0-50B5-F0DC-911321897260}"/>
              </a:ext>
            </a:extLst>
          </p:cNvPr>
          <p:cNvSpPr/>
          <p:nvPr/>
        </p:nvSpPr>
        <p:spPr>
          <a:xfrm>
            <a:off x="5374175" y="1803463"/>
            <a:ext cx="5920711" cy="35632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9F996F5-7977-1D22-7F81-EA94E97A50E5}"/>
              </a:ext>
            </a:extLst>
          </p:cNvPr>
          <p:cNvPicPr>
            <a:picLocks noChangeAspect="1"/>
          </p:cNvPicPr>
          <p:nvPr/>
        </p:nvPicPr>
        <p:blipFill>
          <a:blip r:embed="rId3"/>
          <a:stretch>
            <a:fillRect/>
          </a:stretch>
        </p:blipFill>
        <p:spPr>
          <a:xfrm>
            <a:off x="964771" y="1923181"/>
            <a:ext cx="3457325" cy="3443517"/>
          </a:xfrm>
          <a:prstGeom prst="rect">
            <a:avLst/>
          </a:prstGeom>
          <a:noFill/>
        </p:spPr>
      </p:pic>
    </p:spTree>
    <p:extLst>
      <p:ext uri="{BB962C8B-B14F-4D97-AF65-F5344CB8AC3E}">
        <p14:creationId xmlns:p14="http://schemas.microsoft.com/office/powerpoint/2010/main" val="238468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514B-F98A-6371-6129-6B26E5DCDBA8}"/>
              </a:ext>
            </a:extLst>
          </p:cNvPr>
          <p:cNvSpPr>
            <a:spLocks noGrp="1"/>
          </p:cNvSpPr>
          <p:nvPr>
            <p:ph type="title"/>
          </p:nvPr>
        </p:nvSpPr>
        <p:spPr>
          <a:xfrm>
            <a:off x="839788" y="3163094"/>
            <a:ext cx="3932237" cy="1600200"/>
          </a:xfrm>
        </p:spPr>
        <p:txBody>
          <a:bodyPr anchor="b">
            <a:noAutofit/>
          </a:bodyPr>
          <a:lstStyle/>
          <a:p>
            <a:r>
              <a:rPr lang="en-GB" sz="4400" b="1" dirty="0"/>
              <a:t>What can children and young people do to help empty their bucket?</a:t>
            </a:r>
          </a:p>
        </p:txBody>
      </p:sp>
      <p:pic>
        <p:nvPicPr>
          <p:cNvPr id="5" name="Content Placeholder 4">
            <a:extLst>
              <a:ext uri="{FF2B5EF4-FFF2-40B4-BE49-F238E27FC236}">
                <a16:creationId xmlns:a16="http://schemas.microsoft.com/office/drawing/2014/main" id="{509E274B-70B9-216D-8D6C-73F82B9FDDD2}"/>
              </a:ext>
            </a:extLst>
          </p:cNvPr>
          <p:cNvPicPr>
            <a:picLocks noGrp="1" noChangeAspect="1"/>
          </p:cNvPicPr>
          <p:nvPr>
            <p:ph type="pic" idx="1"/>
          </p:nvPr>
        </p:nvPicPr>
        <p:blipFill>
          <a:blip r:embed="rId3"/>
          <a:stretch/>
        </p:blipFill>
        <p:spPr>
          <a:xfrm>
            <a:off x="5703279" y="421370"/>
            <a:ext cx="4812704" cy="4873625"/>
          </a:xfrm>
          <a:noFill/>
        </p:spPr>
      </p:pic>
      <p:sp>
        <p:nvSpPr>
          <p:cNvPr id="3" name="Rectangle: Rounded Corners 2">
            <a:extLst>
              <a:ext uri="{FF2B5EF4-FFF2-40B4-BE49-F238E27FC236}">
                <a16:creationId xmlns:a16="http://schemas.microsoft.com/office/drawing/2014/main" id="{D8FE35F3-55F8-32E3-9AD4-205206B5193A}"/>
              </a:ext>
            </a:extLst>
          </p:cNvPr>
          <p:cNvSpPr/>
          <p:nvPr/>
        </p:nvSpPr>
        <p:spPr>
          <a:xfrm>
            <a:off x="435429" y="1335314"/>
            <a:ext cx="4499428" cy="38115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55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925B-940D-AD83-78C2-EBBD803271B5}"/>
              </a:ext>
            </a:extLst>
          </p:cNvPr>
          <p:cNvSpPr>
            <a:spLocks noGrp="1"/>
          </p:cNvSpPr>
          <p:nvPr>
            <p:ph type="title"/>
          </p:nvPr>
        </p:nvSpPr>
        <p:spPr>
          <a:xfrm>
            <a:off x="3749566" y="-119726"/>
            <a:ext cx="10515600" cy="841243"/>
          </a:xfrm>
        </p:spPr>
        <p:txBody>
          <a:bodyPr>
            <a:normAutofit/>
          </a:bodyPr>
          <a:lstStyle/>
          <a:p>
            <a:r>
              <a:rPr lang="en-GB" sz="4000" dirty="0">
                <a:ln w="0"/>
                <a:solidFill>
                  <a:schemeClr val="accent1"/>
                </a:solidFill>
                <a:effectLst>
                  <a:outerShdw blurRad="38100" dist="25400" dir="5400000" algn="ctr" rotWithShape="0">
                    <a:srgbClr val="6E747A">
                      <a:alpha val="43000"/>
                    </a:srgbClr>
                  </a:outerShdw>
                </a:effectLst>
              </a:rPr>
              <a:t>Coping strategies</a:t>
            </a:r>
          </a:p>
        </p:txBody>
      </p:sp>
      <p:sp>
        <p:nvSpPr>
          <p:cNvPr id="3" name="Content Placeholder 2">
            <a:extLst>
              <a:ext uri="{FF2B5EF4-FFF2-40B4-BE49-F238E27FC236}">
                <a16:creationId xmlns:a16="http://schemas.microsoft.com/office/drawing/2014/main" id="{A21DD4A2-3459-9260-A400-FAC90EE8A0EE}"/>
              </a:ext>
            </a:extLst>
          </p:cNvPr>
          <p:cNvSpPr>
            <a:spLocks noGrp="1"/>
          </p:cNvSpPr>
          <p:nvPr>
            <p:ph sz="half" idx="1"/>
          </p:nvPr>
        </p:nvSpPr>
        <p:spPr>
          <a:xfrm>
            <a:off x="838200" y="882437"/>
            <a:ext cx="5181600" cy="4598600"/>
          </a:xfrm>
        </p:spPr>
        <p:txBody>
          <a:bodyPr/>
          <a:lstStyle/>
          <a:p>
            <a:pPr marL="0" indent="0">
              <a:buNone/>
            </a:pPr>
            <a:r>
              <a:rPr lang="en-GB" sz="2800" b="1" u="sng" dirty="0"/>
              <a:t>Helpful</a:t>
            </a:r>
          </a:p>
          <a:p>
            <a:endParaRPr lang="en-GB" dirty="0"/>
          </a:p>
          <a:p>
            <a:r>
              <a:rPr lang="en-GB" sz="2400" dirty="0"/>
              <a:t>Listen to music</a:t>
            </a:r>
          </a:p>
          <a:p>
            <a:r>
              <a:rPr lang="en-GB" sz="2400" dirty="0"/>
              <a:t>Talk to someone</a:t>
            </a:r>
          </a:p>
          <a:p>
            <a:r>
              <a:rPr lang="en-GB" sz="2400" dirty="0"/>
              <a:t>Go for a walk</a:t>
            </a:r>
          </a:p>
          <a:p>
            <a:r>
              <a:rPr lang="en-GB" sz="2400" dirty="0"/>
              <a:t>Get an early night </a:t>
            </a:r>
          </a:p>
          <a:p>
            <a:r>
              <a:rPr lang="en-GB" sz="2400" dirty="0"/>
              <a:t>Write it down</a:t>
            </a:r>
          </a:p>
          <a:p>
            <a:r>
              <a:rPr lang="en-GB" sz="2400" dirty="0"/>
              <a:t>Take some deep breaths</a:t>
            </a:r>
          </a:p>
          <a:p>
            <a:r>
              <a:rPr lang="en-GB" sz="2400" dirty="0"/>
              <a:t>Think about my options</a:t>
            </a:r>
          </a:p>
          <a:p>
            <a:r>
              <a:rPr lang="en-GB" sz="2400" dirty="0"/>
              <a:t>Meet a friend</a:t>
            </a:r>
          </a:p>
        </p:txBody>
      </p:sp>
      <p:sp>
        <p:nvSpPr>
          <p:cNvPr id="7" name="Content Placeholder 6">
            <a:extLst>
              <a:ext uri="{FF2B5EF4-FFF2-40B4-BE49-F238E27FC236}">
                <a16:creationId xmlns:a16="http://schemas.microsoft.com/office/drawing/2014/main" id="{C9C44A17-8B46-F751-CE27-EF80EBCB9394}"/>
              </a:ext>
            </a:extLst>
          </p:cNvPr>
          <p:cNvSpPr>
            <a:spLocks noGrp="1"/>
          </p:cNvSpPr>
          <p:nvPr>
            <p:ph sz="half" idx="2"/>
          </p:nvPr>
        </p:nvSpPr>
        <p:spPr>
          <a:xfrm>
            <a:off x="5004426" y="873582"/>
            <a:ext cx="5181600" cy="4351338"/>
          </a:xfrm>
        </p:spPr>
        <p:txBody>
          <a:bodyPr/>
          <a:lstStyle/>
          <a:p>
            <a:pPr marL="0" indent="0">
              <a:buNone/>
            </a:pPr>
            <a:r>
              <a:rPr lang="en-GB" sz="2800" b="1" u="sng" dirty="0"/>
              <a:t>Less helpful</a:t>
            </a:r>
          </a:p>
          <a:p>
            <a:endParaRPr lang="en-GB" dirty="0"/>
          </a:p>
          <a:p>
            <a:r>
              <a:rPr lang="en-GB" sz="2400" dirty="0"/>
              <a:t>Staying in your room at home</a:t>
            </a:r>
          </a:p>
          <a:p>
            <a:r>
              <a:rPr lang="en-GB" sz="2400" dirty="0"/>
              <a:t>Worrying</a:t>
            </a:r>
          </a:p>
          <a:p>
            <a:r>
              <a:rPr lang="en-GB" sz="2400" dirty="0"/>
              <a:t>Refuse to do what your asked</a:t>
            </a:r>
          </a:p>
          <a:p>
            <a:r>
              <a:rPr lang="en-GB" sz="2400" dirty="0"/>
              <a:t>Go off school sick</a:t>
            </a:r>
          </a:p>
          <a:p>
            <a:r>
              <a:rPr lang="en-GB" sz="2400" dirty="0"/>
              <a:t>Blame someone else</a:t>
            </a:r>
          </a:p>
          <a:p>
            <a:r>
              <a:rPr lang="en-GB" sz="2400" dirty="0"/>
              <a:t>Quit</a:t>
            </a:r>
          </a:p>
          <a:p>
            <a:r>
              <a:rPr lang="en-GB" sz="2400" dirty="0"/>
              <a:t>Avoiding people/places/situations</a:t>
            </a:r>
          </a:p>
        </p:txBody>
      </p:sp>
      <p:pic>
        <p:nvPicPr>
          <p:cNvPr id="9" name="Picture 8">
            <a:extLst>
              <a:ext uri="{FF2B5EF4-FFF2-40B4-BE49-F238E27FC236}">
                <a16:creationId xmlns:a16="http://schemas.microsoft.com/office/drawing/2014/main" id="{9ADA1573-235C-C743-AF10-2E3FC17359D5}"/>
              </a:ext>
            </a:extLst>
          </p:cNvPr>
          <p:cNvPicPr>
            <a:picLocks noChangeAspect="1"/>
          </p:cNvPicPr>
          <p:nvPr/>
        </p:nvPicPr>
        <p:blipFill>
          <a:blip r:embed="rId3"/>
          <a:stretch>
            <a:fillRect/>
          </a:stretch>
        </p:blipFill>
        <p:spPr>
          <a:xfrm>
            <a:off x="9911254" y="211447"/>
            <a:ext cx="2280745" cy="2315783"/>
          </a:xfrm>
          <a:prstGeom prst="rect">
            <a:avLst/>
          </a:prstGeom>
        </p:spPr>
      </p:pic>
      <p:sp>
        <p:nvSpPr>
          <p:cNvPr id="4" name="Rectangle: Rounded Corners 3">
            <a:extLst>
              <a:ext uri="{FF2B5EF4-FFF2-40B4-BE49-F238E27FC236}">
                <a16:creationId xmlns:a16="http://schemas.microsoft.com/office/drawing/2014/main" id="{18602CEC-444B-0C54-E314-29A1ADBBB3FE}"/>
              </a:ext>
            </a:extLst>
          </p:cNvPr>
          <p:cNvSpPr/>
          <p:nvPr/>
        </p:nvSpPr>
        <p:spPr>
          <a:xfrm>
            <a:off x="391886" y="710575"/>
            <a:ext cx="9225080" cy="4524339"/>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97354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980D-8B14-CFE8-2928-DB3309A18196}"/>
              </a:ext>
            </a:extLst>
          </p:cNvPr>
          <p:cNvSpPr>
            <a:spLocks noGrp="1"/>
          </p:cNvSpPr>
          <p:nvPr>
            <p:ph type="title"/>
          </p:nvPr>
        </p:nvSpPr>
        <p:spPr>
          <a:xfrm>
            <a:off x="0" y="777240"/>
            <a:ext cx="11353800" cy="907902"/>
          </a:xfrm>
        </p:spPr>
        <p:txBody>
          <a:bodyPr>
            <a:noAutofit/>
          </a:bodyPr>
          <a:lstStyle/>
          <a:p>
            <a:r>
              <a:rPr lang="en-GB" sz="3200" b="1" dirty="0"/>
              <a:t>Also, letting them have a go, experience some anxiety</a:t>
            </a:r>
            <a:br>
              <a:rPr lang="en-GB" sz="3200" b="1" dirty="0"/>
            </a:br>
            <a:r>
              <a:rPr lang="en-GB" sz="3200" b="1" dirty="0"/>
              <a:t>and learn how to manage this, is really important. </a:t>
            </a:r>
            <a:br>
              <a:rPr lang="en-GB" sz="3600" b="1" dirty="0"/>
            </a:br>
            <a:br>
              <a:rPr lang="en-GB" sz="3600" b="1" dirty="0"/>
            </a:br>
            <a:r>
              <a:rPr lang="en-GB" sz="3600" b="1" dirty="0">
                <a:latin typeface="+mn-lt"/>
              </a:rPr>
              <a:t>But hard for us as parents.</a:t>
            </a:r>
          </a:p>
        </p:txBody>
      </p:sp>
      <p:sp>
        <p:nvSpPr>
          <p:cNvPr id="3" name="Content Placeholder 2">
            <a:extLst>
              <a:ext uri="{FF2B5EF4-FFF2-40B4-BE49-F238E27FC236}">
                <a16:creationId xmlns:a16="http://schemas.microsoft.com/office/drawing/2014/main" id="{71888EB0-7634-29A0-EAF7-6177F1F2E58D}"/>
              </a:ext>
            </a:extLst>
          </p:cNvPr>
          <p:cNvSpPr>
            <a:spLocks noGrp="1"/>
          </p:cNvSpPr>
          <p:nvPr>
            <p:ph idx="1"/>
          </p:nvPr>
        </p:nvSpPr>
        <p:spPr>
          <a:xfrm>
            <a:off x="167640" y="2396901"/>
            <a:ext cx="11612880" cy="4351338"/>
          </a:xfrm>
        </p:spPr>
        <p:txBody>
          <a:bodyPr>
            <a:normAutofit/>
          </a:bodyPr>
          <a:lstStyle/>
          <a:p>
            <a:r>
              <a:rPr lang="en-GB" sz="2800" dirty="0"/>
              <a:t>As parents, we naturally want to protect our children from worry and making mistakes.</a:t>
            </a:r>
          </a:p>
          <a:p>
            <a:r>
              <a:rPr lang="en-GB" sz="2800" dirty="0"/>
              <a:t>But actually children need to experience some anxiety and difficult feelings to learn how to deal with it in the future.</a:t>
            </a:r>
          </a:p>
          <a:p>
            <a:r>
              <a:rPr lang="en-GB" sz="2800" dirty="0"/>
              <a:t>It’s also important to guide them in making some decisions and some of their decisions may not be what we would choose, but learning from (small) mistakes is important for young people.</a:t>
            </a:r>
          </a:p>
        </p:txBody>
      </p:sp>
      <p:pic>
        <p:nvPicPr>
          <p:cNvPr id="5" name="Picture 4" descr="Lions cuddling">
            <a:extLst>
              <a:ext uri="{FF2B5EF4-FFF2-40B4-BE49-F238E27FC236}">
                <a16:creationId xmlns:a16="http://schemas.microsoft.com/office/drawing/2014/main" id="{83CFDD7B-5001-78F0-CCE8-62489D1DA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8537" y="0"/>
            <a:ext cx="1673463" cy="1376855"/>
          </a:xfrm>
          <a:prstGeom prst="rect">
            <a:avLst/>
          </a:prstGeom>
        </p:spPr>
      </p:pic>
    </p:spTree>
    <p:extLst>
      <p:ext uri="{BB962C8B-B14F-4D97-AF65-F5344CB8AC3E}">
        <p14:creationId xmlns:p14="http://schemas.microsoft.com/office/powerpoint/2010/main" val="14741890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  Read-Only" id="{A7CD21C0-E773-452D-BAA3-03683CEBE50A}" vid="{C1B55EDD-67DF-4EED-8D43-E22E1D5883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534</TotalTime>
  <Words>3380</Words>
  <Application>Microsoft Office PowerPoint</Application>
  <PresentationFormat>Widescreen</PresentationFormat>
  <Paragraphs>286</Paragraphs>
  <Slides>25</Slides>
  <Notes>25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Google Sans</vt:lpstr>
      <vt:lpstr>Open Sans Extra Bold</vt:lpstr>
      <vt:lpstr>Segoe UI</vt:lpstr>
      <vt:lpstr>1_Office Theme</vt:lpstr>
      <vt:lpstr>PowerPoint Presentation</vt:lpstr>
      <vt:lpstr>Agenda for this session</vt:lpstr>
      <vt:lpstr>What does being resilient mean?</vt:lpstr>
      <vt:lpstr>Some of the stressors effecting children</vt:lpstr>
      <vt:lpstr>The Stress Bucket</vt:lpstr>
      <vt:lpstr>Take a moment to think about your own child or children.  What stressors could be filling up  their bucket right now?</vt:lpstr>
      <vt:lpstr>What can children and young people do to help empty their bucket?</vt:lpstr>
      <vt:lpstr>Coping strategies</vt:lpstr>
      <vt:lpstr>Also, letting them have a go, experience some anxiety and learn how to manage this, is really important.   But hard for us as parents.</vt:lpstr>
      <vt:lpstr>How our worries and actions can impact our child</vt:lpstr>
      <vt:lpstr>Managing difficult emotions can be really hard</vt:lpstr>
      <vt:lpstr>Helping your child to recognise their emotions </vt:lpstr>
      <vt:lpstr>Helping your child deal with difficult emotions</vt:lpstr>
      <vt:lpstr>Focussing on your strengths</vt:lpstr>
      <vt:lpstr>What’s going well?   Three good things about today were: 1.  2. 3.  What could you do to encourage more positivity  with your child?</vt:lpstr>
      <vt:lpstr>PowerPoint Presentation</vt:lpstr>
      <vt:lpstr> Get outdoors  </vt:lpstr>
      <vt:lpstr>Help your child to work  towards a goal.</vt:lpstr>
      <vt:lpstr>Helping your child to solve problems</vt:lpstr>
      <vt:lpstr>Coping with change</vt:lpstr>
      <vt:lpstr>Keep talking</vt:lpstr>
      <vt:lpstr>Model looking after your own wellbeing</vt:lpstr>
      <vt:lpstr>Some extra tips on supporting resilience in your child</vt:lpstr>
      <vt:lpstr>Who else can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MATTHEWS,Amy (HEREFORDSHIRE AND WORCESTERSHIRE HEALTH AND CARE NHS TRUST)</dc:creator>
  <cp:lastModifiedBy>BARDEN, Lois (HEREFORDSHIRE AND WORCESTERSHIRE HEALTH AND CARE NHS TRUST)</cp:lastModifiedBy>
  <cp:revision>17</cp:revision>
  <cp:lastPrinted>2023-07-11T13:42:12Z</cp:lastPrinted>
  <dcterms:created xsi:type="dcterms:W3CDTF">2023-03-02T14:26:17Z</dcterms:created>
  <dcterms:modified xsi:type="dcterms:W3CDTF">2023-10-06T15:16:18Z</dcterms:modified>
</cp:coreProperties>
</file>